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57" r:id="rId4"/>
    <p:sldId id="258" r:id="rId5"/>
    <p:sldId id="290" r:id="rId6"/>
    <p:sldId id="260" r:id="rId7"/>
    <p:sldId id="280" r:id="rId8"/>
    <p:sldId id="293" r:id="rId9"/>
    <p:sldId id="265" r:id="rId10"/>
    <p:sldId id="267" r:id="rId11"/>
    <p:sldId id="284" r:id="rId12"/>
    <p:sldId id="285" r:id="rId13"/>
    <p:sldId id="266" r:id="rId14"/>
    <p:sldId id="268" r:id="rId15"/>
    <p:sldId id="270" r:id="rId16"/>
    <p:sldId id="283" r:id="rId17"/>
    <p:sldId id="282" r:id="rId18"/>
    <p:sldId id="269" r:id="rId19"/>
    <p:sldId id="271" r:id="rId20"/>
    <p:sldId id="273" r:id="rId21"/>
    <p:sldId id="274" r:id="rId22"/>
    <p:sldId id="275" r:id="rId23"/>
    <p:sldId id="291" r:id="rId24"/>
    <p:sldId id="2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B2B"/>
    <a:srgbClr val="568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5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B716-E2C8-46A1-B3C6-73B4C24950BF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84FC-3AA8-4AA0-B6C6-C1CD8010B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7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10.emf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420.png"/><Relationship Id="rId7" Type="http://schemas.openxmlformats.org/officeDocument/2006/relationships/image" Target="../media/image5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40.png"/><Relationship Id="rId10" Type="http://schemas.openxmlformats.org/officeDocument/2006/relationships/image" Target="../media/image62.png"/><Relationship Id="rId4" Type="http://schemas.openxmlformats.org/officeDocument/2006/relationships/image" Target="../media/image430.png"/><Relationship Id="rId9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1.png"/><Relationship Id="rId13" Type="http://schemas.openxmlformats.org/officeDocument/2006/relationships/image" Target="../media/image671.png"/><Relationship Id="rId18" Type="http://schemas.openxmlformats.org/officeDocument/2006/relationships/image" Target="../media/image111.png"/><Relationship Id="rId3" Type="http://schemas.openxmlformats.org/officeDocument/2006/relationships/image" Target="../media/image64.png"/><Relationship Id="rId7" Type="http://schemas.openxmlformats.org/officeDocument/2006/relationships/image" Target="../media/image66.png"/><Relationship Id="rId12" Type="http://schemas.openxmlformats.org/officeDocument/2006/relationships/image" Target="../media/image560.png"/><Relationship Id="rId17" Type="http://schemas.openxmlformats.org/officeDocument/2006/relationships/image" Target="../media/image71.png"/><Relationship Id="rId2" Type="http://schemas.openxmlformats.org/officeDocument/2006/relationships/image" Target="../media/image13.emf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0.png"/><Relationship Id="rId11" Type="http://schemas.openxmlformats.org/officeDocument/2006/relationships/image" Target="../media/image660.png"/><Relationship Id="rId5" Type="http://schemas.openxmlformats.org/officeDocument/2006/relationships/image" Target="../media/image61.png"/><Relationship Id="rId15" Type="http://schemas.openxmlformats.org/officeDocument/2006/relationships/image" Target="../media/image69.png"/><Relationship Id="rId10" Type="http://schemas.openxmlformats.org/officeDocument/2006/relationships/image" Target="../media/image67.png"/><Relationship Id="rId4" Type="http://schemas.openxmlformats.org/officeDocument/2006/relationships/image" Target="../media/image65.png"/><Relationship Id="rId9" Type="http://schemas.openxmlformats.org/officeDocument/2006/relationships/image" Target="../media/image530.png"/><Relationship Id="rId14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0.png"/><Relationship Id="rId13" Type="http://schemas.openxmlformats.org/officeDocument/2006/relationships/image" Target="../media/image87.png"/><Relationship Id="rId3" Type="http://schemas.openxmlformats.org/officeDocument/2006/relationships/image" Target="../media/image14.emf"/><Relationship Id="rId7" Type="http://schemas.openxmlformats.org/officeDocument/2006/relationships/image" Target="../media/image690.png"/><Relationship Id="rId12" Type="http://schemas.openxmlformats.org/officeDocument/2006/relationships/image" Target="../media/image740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0.png"/><Relationship Id="rId11" Type="http://schemas.openxmlformats.org/officeDocument/2006/relationships/image" Target="../media/image86.png"/><Relationship Id="rId5" Type="http://schemas.openxmlformats.org/officeDocument/2006/relationships/image" Target="../media/image670.png"/><Relationship Id="rId15" Type="http://schemas.openxmlformats.org/officeDocument/2006/relationships/image" Target="../media/image88.png"/><Relationship Id="rId10" Type="http://schemas.openxmlformats.org/officeDocument/2006/relationships/image" Target="../media/image85.png"/><Relationship Id="rId4" Type="http://schemas.openxmlformats.org/officeDocument/2006/relationships/image" Target="../media/image83.png"/><Relationship Id="rId9" Type="http://schemas.openxmlformats.org/officeDocument/2006/relationships/image" Target="../media/image84.png"/><Relationship Id="rId14" Type="http://schemas.openxmlformats.org/officeDocument/2006/relationships/image" Target="../media/image7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90.png"/><Relationship Id="rId7" Type="http://schemas.openxmlformats.org/officeDocument/2006/relationships/image" Target="../media/image880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10" Type="http://schemas.openxmlformats.org/officeDocument/2006/relationships/image" Target="../media/image94.png"/><Relationship Id="rId4" Type="http://schemas.openxmlformats.org/officeDocument/2006/relationships/image" Target="../media/image850.png"/><Relationship Id="rId9" Type="http://schemas.openxmlformats.org/officeDocument/2006/relationships/image" Target="../media/image90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0" Type="http://schemas.openxmlformats.org/officeDocument/2006/relationships/image" Target="../media/image109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8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4.png"/><Relationship Id="rId3" Type="http://schemas.openxmlformats.org/officeDocument/2006/relationships/image" Target="../media/image18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9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ết quả hình ảnh cho logo sở giáo dục hà nộ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84" y="286892"/>
            <a:ext cx="2806065" cy="280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" name="TextBox 6"/>
          <p:cNvSpPr txBox="1"/>
          <p:nvPr/>
        </p:nvSpPr>
        <p:spPr>
          <a:xfrm>
            <a:off x="270002" y="3211818"/>
            <a:ext cx="11636248" cy="165167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</a:t>
            </a:r>
            <a:r>
              <a:rPr lang="vi-V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9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67" y="114880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02458" y="615443"/>
                <a:ext cx="61068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Xét 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𝐒𝐀𝐁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 ∆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𝐒𝐂𝐀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458" y="615443"/>
                <a:ext cx="6106886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497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29250" y="1218951"/>
                <a:ext cx="3660840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𝐀𝐒𝐂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góc chung 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0" y="1218951"/>
                <a:ext cx="3660840" cy="473719"/>
              </a:xfrm>
              <a:prstGeom prst="rect">
                <a:avLst/>
              </a:prstGeom>
              <a:blipFill rotWithShape="0">
                <a:blip r:embed="rId3"/>
                <a:stretch>
                  <a:fillRect l="-500" t="-8974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35209" y="1728929"/>
                <a:ext cx="6586920" cy="1126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𝐒𝐀𝐁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𝐒𝐂𝐀</m:t>
                        </m:r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góc nội tiếp và góc tạo bởi tia tiếp       tuyến và dây cung chắn cung AB)</a:t>
                </a:r>
                <a:endPara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209" y="1728929"/>
                <a:ext cx="6586920" cy="1126462"/>
              </a:xfrm>
              <a:prstGeom prst="rect">
                <a:avLst/>
              </a:prstGeom>
              <a:blipFill rotWithShape="0">
                <a:blip r:embed="rId4"/>
                <a:stretch>
                  <a:fillRect l="-1019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02458" y="2983964"/>
                <a:ext cx="55688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𝐒𝐀𝐁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∽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𝐒𝐂𝐀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( g.g )</a:t>
                </a:r>
                <a:endPara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458" y="2983964"/>
                <a:ext cx="5568888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02458" y="3475574"/>
                <a:ext cx="6303456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𝐒𝐀</m:t>
                        </m:r>
                      </m:num>
                      <m:den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𝐒𝐂</m:t>
                        </m:r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𝐒𝐁</m:t>
                        </m:r>
                      </m:num>
                      <m:den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𝐒𝐀</m:t>
                        </m:r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hai cạnh tương ứng tỉ lệ) </a:t>
                </a:r>
                <a:endPara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458" y="3475574"/>
                <a:ext cx="6303456" cy="714683"/>
              </a:xfrm>
              <a:prstGeom prst="rect">
                <a:avLst/>
              </a:prstGeom>
              <a:blipFill rotWithShape="0">
                <a:blip r:embed="rId6"/>
                <a:stretch>
                  <a:fillRect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02458" y="4238139"/>
                <a:ext cx="30299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SA</a:t>
                </a:r>
                <a:r>
                  <a:rPr lang="vi-VN" sz="22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 = SB . SC</a:t>
                </a:r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458" y="4238139"/>
                <a:ext cx="3029904" cy="461665"/>
              </a:xfrm>
              <a:prstGeom prst="rect">
                <a:avLst/>
              </a:prstGeom>
              <a:blipFill rotWithShape="0">
                <a:blip r:embed="rId7"/>
                <a:stretch>
                  <a:fillRect t="-394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327712" y="4972147"/>
            <a:ext cx="334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chemeClr val="bg1"/>
                </a:solidFill>
              </a:rPr>
              <a:t>Mà  SA = SD ( cmt )</a:t>
            </a:r>
            <a:endParaRPr lang="en-US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304173" y="5403034"/>
                <a:ext cx="4827974" cy="71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vi-VN" sz="2400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SD</a:t>
                </a:r>
                <a:r>
                  <a:rPr lang="vi-VN" sz="22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 = SB . SC  ( đpcm )     </a:t>
                </a:r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173" y="5403034"/>
                <a:ext cx="4827974" cy="719941"/>
              </a:xfrm>
              <a:prstGeom prst="rect">
                <a:avLst/>
              </a:prstGeom>
              <a:blipFill rotWithShape="0">
                <a:blip r:embed="rId8"/>
                <a:stretch>
                  <a:fillRect b="-16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5304173" y="-186309"/>
            <a:ext cx="29017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rgbClr val="FFFF00"/>
                </a:solidFill>
              </a:rPr>
              <a:t>b) SD</a:t>
            </a:r>
            <a:r>
              <a:rPr lang="vi-VN" sz="2400" b="1" baseline="30000" dirty="0" smtClean="0">
                <a:solidFill>
                  <a:srgbClr val="FFFF00"/>
                </a:solidFill>
              </a:rPr>
              <a:t>2</a:t>
            </a:r>
            <a:r>
              <a:rPr lang="vi-VN" sz="2400" b="1" dirty="0" smtClean="0">
                <a:solidFill>
                  <a:srgbClr val="FFFF00"/>
                </a:solidFill>
              </a:rPr>
              <a:t> = SB . SC  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0119" y="233502"/>
            <a:ext cx="4754880" cy="3148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00700" y="28986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18" name="Arc 17"/>
          <p:cNvSpPr/>
          <p:nvPr/>
        </p:nvSpPr>
        <p:spPr>
          <a:xfrm rot="12807864">
            <a:off x="2646466" y="474558"/>
            <a:ext cx="463336" cy="652002"/>
          </a:xfrm>
          <a:prstGeom prst="arc">
            <a:avLst>
              <a:gd name="adj1" fmla="val 13898323"/>
              <a:gd name="adj2" fmla="val 18523979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7261240">
            <a:off x="4029160" y="1794058"/>
            <a:ext cx="482893" cy="644316"/>
          </a:xfrm>
          <a:prstGeom prst="arc">
            <a:avLst>
              <a:gd name="adj1" fmla="val 12465845"/>
              <a:gd name="adj2" fmla="val 19684166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44612" y="1788305"/>
            <a:ext cx="465391" cy="600075"/>
            <a:chOff x="944612" y="1788305"/>
            <a:chExt cx="465391" cy="600075"/>
          </a:xfrm>
        </p:grpSpPr>
        <p:sp>
          <p:nvSpPr>
            <p:cNvPr id="24" name="Arc 23"/>
            <p:cNvSpPr/>
            <p:nvPr/>
          </p:nvSpPr>
          <p:spPr>
            <a:xfrm>
              <a:off x="944612" y="1788305"/>
              <a:ext cx="373028" cy="600075"/>
            </a:xfrm>
            <a:prstGeom prst="arc">
              <a:avLst>
                <a:gd name="adj1" fmla="val 16200000"/>
                <a:gd name="adj2" fmla="val 859448"/>
              </a:avLst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150479" y="1893587"/>
              <a:ext cx="259524" cy="762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32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2" grpId="0"/>
      <p:bldP spid="7" grpId="0"/>
      <p:bldP spid="33" grpId="0"/>
      <p:bldP spid="16" grpId="0"/>
      <p:bldP spid="34" grpId="0"/>
      <p:bldP spid="35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66766"/>
            <a:ext cx="120152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Bài 2</a:t>
            </a:r>
            <a:r>
              <a:rPr lang="vi-VN" sz="2400" b="1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Cho điểm A nằm bên ngoài đường tròn (O) vẽ hai cát tuyến ABC và AMN sao cho hai đường thẳng BN và CM cắt nhau tại một điểm S nằm bên trong đường tròn</a:t>
            </a:r>
          </a:p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Chứng minh:  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93510" y="2889053"/>
                <a:ext cx="2803973" cy="475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  <m:r>
                            <m:rPr>
                              <m:nor/>
                            </m:rPr>
                            <a:rPr lang="en-US" sz="2400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𝐌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𝐂𝐌𝐍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510" y="2889053"/>
                <a:ext cx="2803973" cy="475900"/>
              </a:xfrm>
              <a:prstGeom prst="rect">
                <a:avLst/>
              </a:prstGeom>
              <a:blipFill rotWithShape="0">
                <a:blip r:embed="rId2"/>
                <a:stretch>
                  <a:fillRect t="-3846" r="-55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8" name="TextBox 7"/>
          <p:cNvSpPr txBox="1"/>
          <p:nvPr/>
        </p:nvSpPr>
        <p:spPr>
          <a:xfrm>
            <a:off x="0" y="0"/>
            <a:ext cx="1163624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FF00"/>
                </a:solidFill>
              </a:rPr>
              <a:t>LUYỆN </a:t>
            </a:r>
            <a:r>
              <a:rPr lang="vi-VN" sz="2000" b="1" dirty="0">
                <a:solidFill>
                  <a:srgbClr val="FFFF00"/>
                </a:solidFill>
              </a:rPr>
              <a:t>TẬP 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(G</a:t>
            </a:r>
            <a:r>
              <a:rPr lang="vi-VN" sz="2400" b="1" dirty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vi-VN" sz="2400" b="1" dirty="0" smtClean="0">
                <a:solidFill>
                  <a:srgbClr val="FFFF00"/>
                </a:solidFill>
              </a:rPr>
              <a:t>góc </a:t>
            </a:r>
            <a:r>
              <a:rPr lang="vi-VN" sz="2400" b="1" dirty="0">
                <a:solidFill>
                  <a:srgbClr val="FFFF00"/>
                </a:solidFill>
              </a:rPr>
              <a:t>có đỉnh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>
                <a:solidFill>
                  <a:srgbClr val="FFFF00"/>
                </a:solidFill>
              </a:rPr>
              <a:t>ở bên ngoài đường tròn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endParaRPr lang="vi-VN" sz="2000" b="1" u="sng" dirty="0" smtClean="0">
              <a:solidFill>
                <a:srgbClr val="FFFF00"/>
              </a:solidFill>
            </a:endParaRP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4060031" y="3364953"/>
            <a:ext cx="5303838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711950" y="3725863"/>
            <a:ext cx="2487613" cy="2479675"/>
          </a:xfrm>
          <a:prstGeom prst="ellipse">
            <a:avLst/>
          </a:prstGeom>
          <a:noFill/>
          <a:ln w="36513" cap="flat">
            <a:solidFill>
              <a:srgbClr val="FFF9F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4459288" y="3851275"/>
            <a:ext cx="4041775" cy="815975"/>
          </a:xfrm>
          <a:prstGeom prst="line">
            <a:avLst/>
          </a:prstGeom>
          <a:noFill/>
          <a:ln w="36513" cap="flat">
            <a:solidFill>
              <a:srgbClr val="FFF9F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459288" y="4667250"/>
            <a:ext cx="4103688" cy="1381125"/>
          </a:xfrm>
          <a:prstGeom prst="line">
            <a:avLst/>
          </a:prstGeom>
          <a:noFill/>
          <a:ln w="36513" cap="flat">
            <a:solidFill>
              <a:srgbClr val="FFF9F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 flipV="1">
            <a:off x="7018338" y="4151313"/>
            <a:ext cx="1544638" cy="1897063"/>
          </a:xfrm>
          <a:prstGeom prst="line">
            <a:avLst/>
          </a:prstGeom>
          <a:noFill/>
          <a:ln w="36513" cap="flat">
            <a:solidFill>
              <a:srgbClr val="FFF9F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815138" y="3851275"/>
            <a:ext cx="1685925" cy="1608138"/>
          </a:xfrm>
          <a:prstGeom prst="line">
            <a:avLst/>
          </a:prstGeom>
          <a:noFill/>
          <a:ln w="36513" cap="flat">
            <a:solidFill>
              <a:srgbClr val="FFF9F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442200" y="4381500"/>
            <a:ext cx="279400" cy="444500"/>
            <a:chOff x="4688" y="2760"/>
            <a:chExt cx="176" cy="280"/>
          </a:xfrm>
        </p:grpSpPr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4713" y="2980"/>
              <a:ext cx="60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11"/>
            <p:cNvSpPr>
              <a:spLocks noChangeArrowheads="1"/>
            </p:cNvSpPr>
            <p:nvPr/>
          </p:nvSpPr>
          <p:spPr bwMode="auto">
            <a:xfrm>
              <a:off x="4713" y="2980"/>
              <a:ext cx="60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4688" y="2760"/>
              <a:ext cx="17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dirty="0" smtClean="0">
                  <a:ln>
                    <a:noFill/>
                  </a:ln>
                  <a:solidFill>
                    <a:srgbClr val="FBFBFB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6567488" y="5411788"/>
            <a:ext cx="379413" cy="434975"/>
            <a:chOff x="4137" y="3409"/>
            <a:chExt cx="239" cy="274"/>
          </a:xfrm>
        </p:grpSpPr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4262" y="3409"/>
              <a:ext cx="61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auto">
            <a:xfrm>
              <a:off x="4262" y="3409"/>
              <a:ext cx="61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4137" y="3437"/>
              <a:ext cx="2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smtClean="0">
                  <a:ln>
                    <a:noFill/>
                  </a:ln>
                  <a:solidFill>
                    <a:srgbClr val="FBFBFB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6805613" y="3797300"/>
            <a:ext cx="314325" cy="401638"/>
            <a:chOff x="4287" y="2392"/>
            <a:chExt cx="198" cy="253"/>
          </a:xfrm>
        </p:grpSpPr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4391" y="2585"/>
              <a:ext cx="60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4391" y="2585"/>
              <a:ext cx="60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4287" y="2392"/>
              <a:ext cx="19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smtClean="0">
                  <a:ln>
                    <a:noFill/>
                  </a:ln>
                  <a:solidFill>
                    <a:srgbClr val="FBFBFB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7907361" y="4911732"/>
            <a:ext cx="352426" cy="354013"/>
            <a:chOff x="4981" y="3094"/>
            <a:chExt cx="222" cy="223"/>
          </a:xfrm>
        </p:grpSpPr>
        <p:sp>
          <p:nvSpPr>
            <p:cNvPr id="29" name="Oval 22"/>
            <p:cNvSpPr>
              <a:spLocks noChangeArrowheads="1"/>
            </p:cNvSpPr>
            <p:nvPr/>
          </p:nvSpPr>
          <p:spPr bwMode="auto">
            <a:xfrm>
              <a:off x="4981" y="3098"/>
              <a:ext cx="60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3"/>
            <p:cNvSpPr>
              <a:spLocks noChangeArrowheads="1"/>
            </p:cNvSpPr>
            <p:nvPr/>
          </p:nvSpPr>
          <p:spPr bwMode="auto">
            <a:xfrm>
              <a:off x="4981" y="3098"/>
              <a:ext cx="60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5059" y="3094"/>
              <a:ext cx="14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vi-VN" altLang="en-US" sz="2300" b="1" dirty="0">
                  <a:solidFill>
                    <a:srgbClr val="FBFBFB"/>
                  </a:solidFill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4135438" y="4489450"/>
            <a:ext cx="371475" cy="390525"/>
            <a:chOff x="2605" y="2828"/>
            <a:chExt cx="234" cy="246"/>
          </a:xfrm>
        </p:grpSpPr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2779" y="2910"/>
              <a:ext cx="60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2779" y="2910"/>
              <a:ext cx="60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605" y="2828"/>
              <a:ext cx="19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dirty="0" smtClean="0">
                  <a:ln>
                    <a:noFill/>
                  </a:ln>
                  <a:solidFill>
                    <a:srgbClr val="FBFBFB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8453438" y="3484563"/>
            <a:ext cx="344488" cy="414338"/>
            <a:chOff x="5325" y="2195"/>
            <a:chExt cx="217" cy="261"/>
          </a:xfrm>
        </p:grpSpPr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5325" y="2396"/>
              <a:ext cx="61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31"/>
            <p:cNvSpPr>
              <a:spLocks noChangeArrowheads="1"/>
            </p:cNvSpPr>
            <p:nvPr/>
          </p:nvSpPr>
          <p:spPr bwMode="auto">
            <a:xfrm>
              <a:off x="5325" y="2396"/>
              <a:ext cx="61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5344" y="2195"/>
              <a:ext cx="19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smtClean="0">
                  <a:ln>
                    <a:noFill/>
                  </a:ln>
                  <a:solidFill>
                    <a:srgbClr val="FBFBFB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37"/>
          <p:cNvGrpSpPr>
            <a:grpSpLocks/>
          </p:cNvGrpSpPr>
          <p:nvPr/>
        </p:nvGrpSpPr>
        <p:grpSpPr bwMode="auto">
          <a:xfrm>
            <a:off x="8515350" y="6000750"/>
            <a:ext cx="366713" cy="479425"/>
            <a:chOff x="5364" y="3780"/>
            <a:chExt cx="231" cy="302"/>
          </a:xfrm>
        </p:grpSpPr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5364" y="3780"/>
              <a:ext cx="61" cy="60"/>
            </a:xfrm>
            <a:prstGeom prst="ellipse">
              <a:avLst/>
            </a:prstGeom>
            <a:solidFill>
              <a:srgbClr val="FFF9F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5364" y="3780"/>
              <a:ext cx="61" cy="60"/>
            </a:xfrm>
            <a:prstGeom prst="ellipse">
              <a:avLst/>
            </a:pr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5387" y="3836"/>
              <a:ext cx="2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smtClean="0">
                  <a:ln>
                    <a:noFill/>
                  </a:ln>
                  <a:solidFill>
                    <a:srgbClr val="FBFBFB"/>
                  </a:solidFill>
                  <a:effectLst/>
                  <a:latin typeface="Times New Roman" panose="02020603050405020304" pitchFamily="18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394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940" y="420100"/>
            <a:ext cx="984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Bài </a:t>
            </a:r>
            <a:r>
              <a:rPr lang="vi-VN" sz="2400" b="1" dirty="0" smtClean="0">
                <a:solidFill>
                  <a:srgbClr val="FFFF00"/>
                </a:solidFill>
              </a:rPr>
              <a:t>2</a:t>
            </a:r>
            <a:r>
              <a:rPr lang="vi-VN" b="1" dirty="0" smtClean="0">
                <a:solidFill>
                  <a:srgbClr val="FFFF00"/>
                </a:solidFill>
              </a:rPr>
              <a:t>.</a:t>
            </a:r>
            <a:endParaRPr lang="vi-VN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4715" y="3027652"/>
                <a:ext cx="4069832" cy="4121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rgbClr val="FFFF00"/>
                    </a:solidFill>
                  </a:rPr>
                  <a:t>Chứng minh 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en-US" sz="2000" b="1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m:rPr>
                            <m:nor/>
                          </m:rPr>
                          <a:rPr lang="en-US" sz="2000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20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</m:acc>
                    <m:r>
                      <a:rPr lang="en-US" sz="2000" b="1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𝐂𝐌𝐍</m:t>
                        </m:r>
                      </m:e>
                    </m:acc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5" y="3027652"/>
                <a:ext cx="4069832" cy="412100"/>
              </a:xfrm>
              <a:prstGeom prst="rect">
                <a:avLst/>
              </a:prstGeom>
              <a:blipFill rotWithShape="0">
                <a:blip r:embed="rId2"/>
                <a:stretch>
                  <a:fillRect l="-1497" t="-8955" r="-32186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70" y="467725"/>
            <a:ext cx="4572000" cy="27393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9503" y="3439752"/>
                <a:ext cx="6705600" cy="1441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b="1" dirty="0" smtClean="0">
                    <a:solidFill>
                      <a:schemeClr val="bg1"/>
                    </a:solidFill>
                  </a:rPr>
                  <a:t>Xét (O) có 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là góc có đỉnh nằm bên ngoài đường tròn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b="1" dirty="0">
                    <a:solidFill>
                      <a:schemeClr val="bg1"/>
                    </a:solidFill>
                  </a:rPr>
                  <a:t>c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hắn cung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03" y="3439752"/>
                <a:ext cx="6705600" cy="1441100"/>
              </a:xfrm>
              <a:prstGeom prst="rect">
                <a:avLst/>
              </a:prstGeom>
              <a:blipFill rotWithShape="0">
                <a:blip r:embed="rId4"/>
                <a:stretch>
                  <a:fillRect l="-1000" b="-5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4715" y="4967873"/>
                <a:ext cx="4928948" cy="906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vi-VN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𝐍</m:t>
                            </m:r>
                          </m:e>
                        </m:groupCh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𝐌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5" y="4967873"/>
                <a:ext cx="4928948" cy="9067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02277" y="-39738"/>
                <a:ext cx="6512926" cy="1125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𝐁𝐒𝐌</m:t>
                        </m:r>
                        <m:r>
                          <a:rPr lang="vi-VN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 là góc có đỉnh ở bên trong đường tròn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b="1" dirty="0">
                    <a:solidFill>
                      <a:schemeClr val="bg1"/>
                    </a:solidFill>
                  </a:rPr>
                  <a:t>c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hắn cung</a:t>
                </a:r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277" y="-39738"/>
                <a:ext cx="6512926" cy="1125116"/>
              </a:xfrm>
              <a:prstGeom prst="rect">
                <a:avLst/>
              </a:prstGeom>
              <a:blipFill rotWithShape="0">
                <a:blip r:embed="rId6"/>
                <a:stretch>
                  <a:fillRect l="-1216" b="-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81914" y="1044956"/>
                <a:ext cx="4928948" cy="906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BSM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𝐁𝐌</m:t>
                            </m:r>
                          </m:e>
                        </m:groupCh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𝐂𝐍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914" y="1044956"/>
                <a:ext cx="4928948" cy="9067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801068" y="5210711"/>
            <a:ext cx="74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(1)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34083" y="1179332"/>
            <a:ext cx="72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(2)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41671" y="1853151"/>
                <a:ext cx="5283899" cy="1829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 smtClean="0">
                    <a:solidFill>
                      <a:srgbClr val="FFFF00"/>
                    </a:solidFill>
                  </a:rPr>
                  <a:t>Từ  (1) và (2)</a:t>
                </a:r>
              </a:p>
              <a:p>
                <a14:m>
                  <m:oMath xmlns:m="http://schemas.openxmlformats.org/officeDocument/2006/math">
                    <m:r>
                      <a:rPr lang="vi-VN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𝐁𝐒𝐌</m:t>
                        </m:r>
                      </m:e>
                    </m:acc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vi-VN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vi-VN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𝐂𝐍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r>
                      <a:rPr lang="vi-VN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𝐬</m:t>
                    </m:r>
                    <m:r>
                      <a:rPr lang="vi-VN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8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𝐂𝐍</m:t>
                        </m:r>
                      </m:e>
                    </m:groupChr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vi-VN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671" y="1853151"/>
                <a:ext cx="5283899" cy="1829925"/>
              </a:xfrm>
              <a:prstGeom prst="rect">
                <a:avLst/>
              </a:prstGeom>
              <a:blipFill rotWithShape="0">
                <a:blip r:embed="rId8"/>
                <a:stretch>
                  <a:fillRect l="-1845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81914" y="2966775"/>
                <a:ext cx="6574154" cy="1957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𝐓𝐚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 : </m:t>
                    </m:r>
                    <m:acc>
                      <m:accPr>
                        <m:chr m:val="̂"/>
                        <m:ctrlPr>
                          <a:rPr lang="vi-VN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𝐂𝐌𝐍</m:t>
                        </m:r>
                      </m:e>
                    </m:acc>
                  </m:oMath>
                </a14:m>
                <a:r>
                  <a:rPr lang="vi-VN" sz="2400" dirty="0" smtClean="0">
                    <a:solidFill>
                      <a:schemeClr val="bg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vi-VN" sz="3200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𝐂𝐍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400" dirty="0" smtClean="0">
                    <a:solidFill>
                      <a:schemeClr val="bg1"/>
                    </a:solidFill>
                  </a:rPr>
                  <a:t>(</a:t>
                </a:r>
                <a:r>
                  <a:rPr lang="vi-VN" b="1" dirty="0" smtClean="0">
                    <a:solidFill>
                      <a:schemeClr val="bg1"/>
                    </a:solidFill>
                  </a:rPr>
                  <a:t>góc nội tiếp chắn        </a:t>
                </a:r>
                <a:r>
                  <a:rPr lang="vi-VN" sz="2000" dirty="0" smtClean="0">
                    <a:solidFill>
                      <a:schemeClr val="bg1"/>
                    </a:solidFill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 smtClean="0">
                    <a:solidFill>
                      <a:schemeClr val="bg1"/>
                    </a:solidFill>
                  </a:rPr>
                  <a:t>Hay  2.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𝐂𝐌𝐍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 =  </a:t>
                </a:r>
                <a14:m>
                  <m:oMath xmlns:m="http://schemas.openxmlformats.org/officeDocument/2006/math">
                    <m:r>
                      <a:rPr lang="vi-VN" sz="24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𝐂𝐍</m:t>
                        </m:r>
                      </m:e>
                    </m:groupChr>
                  </m:oMath>
                </a14:m>
                <a:r>
                  <a:rPr lang="vi-VN" sz="24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endPara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914" y="2966775"/>
                <a:ext cx="6574154" cy="1957587"/>
              </a:xfrm>
              <a:prstGeom prst="rect">
                <a:avLst/>
              </a:prstGeom>
              <a:blipFill rotWithShape="0">
                <a:blip r:embed="rId9"/>
                <a:stretch>
                  <a:fillRect l="-1390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57862" y="4967873"/>
                <a:ext cx="4953000" cy="1221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b="1" dirty="0" smtClean="0">
                    <a:solidFill>
                      <a:srgbClr val="FFFF00"/>
                    </a:solidFill>
                    <a:ea typeface="Cambria Math" panose="02040503050406030204" pitchFamily="18" charset="0"/>
                  </a:rPr>
                  <a:t>Từ (3) và (4)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4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en-US" sz="2400" b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m:rPr>
                            <m:nor/>
                          </m:rPr>
                          <a:rPr lang="en-US" sz="2400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2400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𝐌</m:t>
                        </m:r>
                      </m:e>
                    </m:acc>
                    <m:r>
                      <a:rPr lang="en-US" sz="2400" b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̂"/>
                        <m:ctrlPr>
                          <a:rPr lang="en-US" sz="24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𝐂𝐌𝐍</m:t>
                        </m:r>
                      </m:e>
                    </m:acc>
                  </m:oMath>
                </a14:m>
                <a:r>
                  <a:rPr lang="vi-VN" sz="2400" dirty="0" smtClean="0">
                    <a:solidFill>
                      <a:srgbClr val="FFFF00"/>
                    </a:solidFill>
                  </a:rPr>
                  <a:t>  ( ĐPCM)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862" y="4967873"/>
                <a:ext cx="4953000" cy="1221681"/>
              </a:xfrm>
              <a:prstGeom prst="rect">
                <a:avLst/>
              </a:prstGeom>
              <a:blipFill rotWithShape="0">
                <a:blip r:embed="rId10"/>
                <a:stretch>
                  <a:fillRect l="-1970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1016824" y="2473614"/>
            <a:ext cx="64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(3)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53762" y="4013838"/>
            <a:ext cx="642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(4)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867408" y="3555742"/>
                <a:ext cx="647934" cy="521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𝐂𝐍</m:t>
                          </m:r>
                        </m:e>
                      </m:groupCh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7408" y="3555742"/>
                <a:ext cx="647934" cy="52155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520461" y="4366397"/>
                <a:ext cx="1151276" cy="521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𝐂𝐍</m:t>
                          </m:r>
                        </m:e>
                      </m:groupCh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𝐯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à 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461" y="4366397"/>
                <a:ext cx="1151276" cy="52155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499118" y="4372565"/>
                <a:ext cx="723275" cy="521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𝐌</m:t>
                          </m:r>
                        </m:e>
                      </m:groupCh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118" y="4372565"/>
                <a:ext cx="723275" cy="52168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232344" y="522076"/>
                <a:ext cx="1151276" cy="521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𝐂𝐍</m:t>
                          </m:r>
                        </m:e>
                      </m:groupCh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𝐯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à 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344" y="522076"/>
                <a:ext cx="1151276" cy="52155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142749" y="520749"/>
                <a:ext cx="723275" cy="521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𝐌</m:t>
                          </m:r>
                        </m:e>
                      </m:groupCh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749" y="520749"/>
                <a:ext cx="723275" cy="52168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1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4" grpId="0"/>
      <p:bldP spid="26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0795"/>
            <a:ext cx="120722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FF00"/>
                </a:solidFill>
              </a:rPr>
              <a:t>Bài 3: </a:t>
            </a:r>
          </a:p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Từ một điểm M nằm bên ngoài đường tròn (O) vẽ hai tiếp tuyến MB và MC. Vẽ đường kính BOD.  Hai đường thẳng CD và MB cắt nhau tại A. </a:t>
            </a:r>
          </a:p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Chứng minh M là trung điểm của AB 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 useBgFill="1">
        <p:nvSpPr>
          <p:cNvPr id="5" name="TextBox 4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FF00"/>
                </a:solidFill>
              </a:rPr>
              <a:t>TIẾT 45</a:t>
            </a:r>
          </a:p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LUYỆN TẬP : GÓC CÓ ĐỈNH Ở BÊN TRONG ĐƯỜNG TRÒN</a:t>
            </a:r>
          </a:p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                        GÓC CÓ ĐỈNH  Ở BÊN NGOÀI ĐƯỜNG TRÒN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183" y="3325313"/>
            <a:ext cx="5577840" cy="2783409"/>
          </a:xfrm>
          <a:prstGeom prst="rect">
            <a:avLst/>
          </a:prstGeom>
        </p:spPr>
      </p:pic>
      <p:sp useBgFill="1">
        <p:nvSpPr>
          <p:cNvPr id="6" name="TextBox 5"/>
          <p:cNvSpPr txBox="1"/>
          <p:nvPr/>
        </p:nvSpPr>
        <p:spPr>
          <a:xfrm>
            <a:off x="0" y="0"/>
            <a:ext cx="1163624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FF00"/>
                </a:solidFill>
              </a:rPr>
              <a:t>LUYỆN </a:t>
            </a:r>
            <a:r>
              <a:rPr lang="vi-VN" sz="2000" b="1" dirty="0">
                <a:solidFill>
                  <a:srgbClr val="FFFF00"/>
                </a:solidFill>
              </a:rPr>
              <a:t>TẬP 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(G</a:t>
            </a:r>
            <a:r>
              <a:rPr lang="vi-VN" sz="2400" b="1" dirty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vi-VN" sz="2400" b="1" dirty="0" smtClean="0">
                <a:solidFill>
                  <a:srgbClr val="FFFF00"/>
                </a:solidFill>
              </a:rPr>
              <a:t>góc </a:t>
            </a:r>
            <a:r>
              <a:rPr lang="vi-VN" sz="2400" b="1" dirty="0">
                <a:solidFill>
                  <a:srgbClr val="FFFF00"/>
                </a:solidFill>
              </a:rPr>
              <a:t>có đỉnh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>
                <a:solidFill>
                  <a:srgbClr val="FFFF00"/>
                </a:solidFill>
              </a:rPr>
              <a:t>ở bên ngoài đường tròn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endParaRPr lang="vi-VN" sz="20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3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44965"/>
            <a:ext cx="13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FF00"/>
                </a:solidFill>
              </a:rPr>
              <a:t>Bài </a:t>
            </a:r>
            <a:r>
              <a:rPr lang="vi-VN" sz="2800" b="1" dirty="0">
                <a:solidFill>
                  <a:srgbClr val="FFFF00"/>
                </a:solidFill>
              </a:rPr>
              <a:t>3</a:t>
            </a:r>
            <a:r>
              <a:rPr lang="vi-VN" sz="2800" b="1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11145" y="178033"/>
            <a:ext cx="57367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rgbClr val="FFFF00"/>
                </a:solidFill>
              </a:rPr>
              <a:t>Chứng minh: M là trung điểm của AB 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9515872" y="489454"/>
            <a:ext cx="271595" cy="41747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85338" y="901937"/>
            <a:ext cx="14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MA = MB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294593" y="1190408"/>
            <a:ext cx="2559884" cy="811424"/>
            <a:chOff x="7792385" y="1535245"/>
            <a:chExt cx="3067050" cy="1081898"/>
          </a:xfrm>
        </p:grpSpPr>
        <p:sp>
          <p:nvSpPr>
            <p:cNvPr id="10" name="Up Arrow Callout 9"/>
            <p:cNvSpPr/>
            <p:nvPr/>
          </p:nvSpPr>
          <p:spPr>
            <a:xfrm>
              <a:off x="7792385" y="1999994"/>
              <a:ext cx="3067050" cy="15240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75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9255625" y="1535245"/>
              <a:ext cx="286528" cy="473964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7792385" y="2167284"/>
              <a:ext cx="219435" cy="39736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10611630" y="2150273"/>
              <a:ext cx="247312" cy="466870"/>
            </a:xfrm>
            <a:prstGeom prst="upArrow">
              <a:avLst>
                <a:gd name="adj1" fmla="val 50000"/>
                <a:gd name="adj2" fmla="val 3990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225416" y="1947215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MB = MC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7054" y="2009033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MA = MC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8250095" y="2306390"/>
            <a:ext cx="272143" cy="32484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41471" y="2715249"/>
                <a:ext cx="23645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𝜟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𝐀𝐌𝐂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𝐧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𝐭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𝐢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𝐌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471" y="2715249"/>
                <a:ext cx="2364551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Up Arrow 17"/>
          <p:cNvSpPr/>
          <p:nvPr/>
        </p:nvSpPr>
        <p:spPr>
          <a:xfrm>
            <a:off x="8294593" y="3041408"/>
            <a:ext cx="227645" cy="35819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930541" y="3399599"/>
                <a:ext cx="1094402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0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541" y="3399599"/>
                <a:ext cx="1094402" cy="410177"/>
              </a:xfrm>
              <a:prstGeom prst="rect">
                <a:avLst/>
              </a:prstGeom>
              <a:blipFill rotWithShape="0">
                <a:blip r:embed="rId4"/>
                <a:stretch>
                  <a:fillRect t="-7463" r="-53073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Up Arrow 22"/>
          <p:cNvSpPr/>
          <p:nvPr/>
        </p:nvSpPr>
        <p:spPr>
          <a:xfrm>
            <a:off x="8355188" y="3725758"/>
            <a:ext cx="230705" cy="36825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930539" y="4094016"/>
                <a:ext cx="2444417" cy="410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539" y="4094016"/>
                <a:ext cx="2444417" cy="410177"/>
              </a:xfrm>
              <a:prstGeom prst="rect">
                <a:avLst/>
              </a:prstGeom>
              <a:blipFill rotWithShape="0">
                <a:blip r:embed="rId5"/>
                <a:stretch>
                  <a:fillRect t="-7463" r="-18953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7843695" y="4514418"/>
            <a:ext cx="406400" cy="38863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8585893" y="4504193"/>
            <a:ext cx="448461" cy="39885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78513" y="4913018"/>
                <a:ext cx="1992027" cy="80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vi-VN" sz="20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  <m:brk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groupChr>
                      </m:num>
                      <m:den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vi-VN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513" y="4913018"/>
                <a:ext cx="1992027" cy="807850"/>
              </a:xfrm>
              <a:prstGeom prst="rect">
                <a:avLst/>
              </a:prstGeom>
              <a:blipFill rotWithShape="0"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859474" y="1036425"/>
            <a:ext cx="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040252" y="4838774"/>
                <a:ext cx="2898685" cy="805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  <m: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vi-VN" sz="2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  <m:brk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groupChr>
                      </m:num>
                      <m:den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endParaRPr lang="vi-VN" sz="2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252" y="4838774"/>
                <a:ext cx="2898685" cy="805413"/>
              </a:xfrm>
              <a:prstGeom prst="rect">
                <a:avLst/>
              </a:prstGeom>
              <a:blipFill rotWithShape="0">
                <a:blip r:embed="rId7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777054" y="6158647"/>
            <a:ext cx="3077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10724013" y="2224167"/>
            <a:ext cx="181982" cy="30839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970074" y="2556549"/>
            <a:ext cx="2102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MB và MC là </a:t>
            </a:r>
          </a:p>
          <a:p>
            <a:r>
              <a:rPr lang="vi-VN" b="1" dirty="0">
                <a:solidFill>
                  <a:schemeClr val="bg1"/>
                </a:solidFill>
              </a:rPr>
              <a:t>h</a:t>
            </a:r>
            <a:r>
              <a:rPr lang="vi-VN" b="1" dirty="0" smtClean="0">
                <a:solidFill>
                  <a:schemeClr val="bg1"/>
                </a:solidFill>
              </a:rPr>
              <a:t>ai tiếp tuyến cắt nhau tại 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540" y="331950"/>
            <a:ext cx="5577840" cy="2783409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3240460" y="1136780"/>
            <a:ext cx="169490" cy="26897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325205" y="2025920"/>
            <a:ext cx="247650" cy="18466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1404905" y="1985475"/>
            <a:ext cx="230641" cy="22220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77630" y="2284145"/>
            <a:ext cx="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839" y="343879"/>
            <a:ext cx="5577840" cy="29298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734896" y="2556549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FF00"/>
                </a:solidFill>
              </a:rPr>
              <a:t>2</a:t>
            </a:r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95779" y="5874613"/>
                <a:ext cx="5356968" cy="80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vi-VN" sz="20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 b="1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  <m:brk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sty m:val="p"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mD</m:t>
                            </m:r>
                          </m:e>
                        </m:groupChr>
                        <m: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  </m:t>
                        </m:r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  <m:brk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sty m:val="p"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vi-VN" sz="28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vi-VN" sz="2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  <m:brk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sty m:val="p"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CD</m:t>
                            </m:r>
                          </m:e>
                        </m:groupChr>
                        <m: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  </m:t>
                        </m:r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vi-VN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  <m:brk/>
                              </m:rPr>
                              <a:rPr lang="vi-VN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brk/>
                              </m:rPr>
                              <a:rPr lang="vi-VN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vi-VN" sz="2800" dirty="0"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779" y="5874613"/>
                <a:ext cx="5356968" cy="807850"/>
              </a:xfrm>
              <a:prstGeom prst="rect">
                <a:avLst/>
              </a:prstGeom>
              <a:blipFill rotWithShape="0">
                <a:blip r:embed="rId10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Up Arrow 38"/>
          <p:cNvSpPr/>
          <p:nvPr/>
        </p:nvSpPr>
        <p:spPr>
          <a:xfrm>
            <a:off x="7010766" y="5515325"/>
            <a:ext cx="230705" cy="36825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1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/>
      <p:bldP spid="14" grpId="0"/>
      <p:bldP spid="15" grpId="0" animBg="1"/>
      <p:bldP spid="17" grpId="0"/>
      <p:bldP spid="18" grpId="0" animBg="1"/>
      <p:bldP spid="22" grpId="0"/>
      <p:bldP spid="23" grpId="0" animBg="1"/>
      <p:bldP spid="24" grpId="0"/>
      <p:bldP spid="33" grpId="0"/>
      <p:bldP spid="34" grpId="0"/>
      <p:bldP spid="36" grpId="0"/>
      <p:bldP spid="45" grpId="0" animBg="1"/>
      <p:bldP spid="46" grpId="0"/>
      <p:bldP spid="29" grpId="0"/>
      <p:bldP spid="32" grpId="0"/>
      <p:bldP spid="37" grpId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92"/>
            <a:ext cx="13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FF00"/>
                </a:solidFill>
              </a:rPr>
              <a:t>Bài </a:t>
            </a:r>
            <a:r>
              <a:rPr lang="vi-VN" sz="2800" b="1" dirty="0">
                <a:solidFill>
                  <a:srgbClr val="FFFF00"/>
                </a:solidFill>
              </a:rPr>
              <a:t>3</a:t>
            </a:r>
            <a:r>
              <a:rPr lang="vi-VN" sz="2800" b="1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04" y="-51467"/>
            <a:ext cx="6035040" cy="26705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19" y="2458152"/>
            <a:ext cx="57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Chứng minh : M là trung điểm của AB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93870" y="1745498"/>
            <a:ext cx="27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63094" y="2027774"/>
            <a:ext cx="27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068" y="1099167"/>
            <a:ext cx="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77483" y="5897810"/>
            <a:ext cx="3077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770914" y="55698"/>
            <a:ext cx="87942" cy="68023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247" y="2834239"/>
                <a:ext cx="6128658" cy="14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b="1" dirty="0" smtClean="0">
                    <a:solidFill>
                      <a:schemeClr val="bg1"/>
                    </a:solidFill>
                  </a:rPr>
                  <a:t>Xét (O) có :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b="1" dirty="0" smtClean="0">
                    <a:solidFill>
                      <a:schemeClr val="bg1"/>
                    </a:solidFill>
                  </a:rPr>
                  <a:t>MC và MB là hai tiếp tuyến cắt nhau tại M ( GT)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MC = MB ( Tính chất hai tiếp tuyến cắt nhau ) 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7" y="2834239"/>
                <a:ext cx="6128658" cy="1420325"/>
              </a:xfrm>
              <a:prstGeom prst="rect">
                <a:avLst/>
              </a:prstGeom>
              <a:blipFill rotWithShape="0">
                <a:blip r:embed="rId3"/>
                <a:stretch>
                  <a:fillRect l="-995" b="-6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-216451" y="5649698"/>
                <a:ext cx="4468411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>
                    <a:solidFill>
                      <a:schemeClr val="bg1"/>
                    </a:solidFill>
                  </a:rPr>
                  <a:t> </a:t>
                </a:r>
                <a:r>
                  <a:rPr lang="vi-VN" sz="2400" dirty="0" smtClean="0">
                    <a:solidFill>
                      <a:schemeClr val="bg1"/>
                    </a:solidFill>
                  </a:rPr>
                  <a:t>   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mà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2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   ( đối đỉnh  )</a:t>
                </a:r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6451" y="5649698"/>
                <a:ext cx="4468411" cy="473719"/>
              </a:xfrm>
              <a:prstGeom prst="rect">
                <a:avLst/>
              </a:prstGeom>
              <a:blipFill rotWithShape="0">
                <a:blip r:embed="rId4"/>
                <a:stretch>
                  <a:fillRect t="-3896" b="-22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4719" y="4260668"/>
            <a:ext cx="67561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Xét (O) có :        </a:t>
            </a:r>
            <a:r>
              <a:rPr lang="vi-VN" b="1" dirty="0" smtClean="0">
                <a:solidFill>
                  <a:schemeClr val="bg1"/>
                </a:solidFill>
              </a:rPr>
              <a:t>là góc tạo bởi tia tiếp tuyến và dây cung chắn cung CD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478832" y="4208539"/>
                <a:ext cx="593368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832" y="4208539"/>
                <a:ext cx="593368" cy="473719"/>
              </a:xfrm>
              <a:prstGeom prst="rect">
                <a:avLst/>
              </a:prstGeom>
              <a:blipFill rotWithShape="0">
                <a:blip r:embed="rId5"/>
                <a:stretch>
                  <a:fillRect t="-5128" r="-9278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-216451" y="4737873"/>
            <a:ext cx="4876210" cy="907364"/>
            <a:chOff x="191072" y="5545455"/>
            <a:chExt cx="4876210" cy="907364"/>
          </a:xfrm>
        </p:grpSpPr>
        <p:sp>
          <p:nvSpPr>
            <p:cNvPr id="32" name="TextBox 31"/>
            <p:cNvSpPr txBox="1"/>
            <p:nvPr/>
          </p:nvSpPr>
          <p:spPr>
            <a:xfrm>
              <a:off x="191072" y="5852747"/>
              <a:ext cx="4876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b="1" dirty="0" smtClean="0">
                  <a:solidFill>
                    <a:schemeClr val="bg1"/>
                  </a:solidFill>
                </a:rPr>
                <a:t> 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658911" y="5545455"/>
                  <a:ext cx="2454887" cy="9073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vi-VN" sz="2400" dirty="0" smtClean="0">
                      <a:solidFill>
                        <a:schemeClr val="bg1"/>
                      </a:solidFill>
                    </a:rPr>
                    <a:t>  </a:t>
                  </a:r>
                  <a:r>
                    <a:rPr lang="vi-VN" sz="2800" dirty="0" smtClean="0">
                      <a:solidFill>
                        <a:schemeClr val="bg1"/>
                      </a:solidFill>
                    </a:rPr>
                    <a:t>= </a:t>
                  </a:r>
                  <a:r>
                    <a:rPr lang="vi-VN" sz="2800" dirty="0" smtClean="0">
                      <a:solidFill>
                        <a:schemeClr val="bg1"/>
                      </a:solidFill>
                      <a:cs typeface="Arial" panose="020B0604020202020204" pitchFamily="34" charset="0"/>
                    </a:rPr>
                    <a:t>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32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32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32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  <m:r>
                                <a:rPr lang="vi-VN" sz="32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𝐃</m:t>
                              </m:r>
                            </m:e>
                          </m:groupChr>
                        </m:num>
                        <m:den>
                          <m:r>
                            <a:rPr lang="vi-VN" sz="32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sz="32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911" y="5545455"/>
                  <a:ext cx="2454887" cy="90736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40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11439" y="5970980"/>
                <a:ext cx="2471665" cy="906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vi-VN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400" dirty="0" smtClean="0">
                    <a:solidFill>
                      <a:schemeClr val="bg1"/>
                    </a:solidFill>
                  </a:rPr>
                  <a:t>  </a:t>
                </a:r>
                <a:r>
                  <a:rPr lang="vi-VN" sz="3200" b="1" dirty="0" smtClean="0">
                    <a:solidFill>
                      <a:schemeClr val="bg1"/>
                    </a:solidFill>
                  </a:rPr>
                  <a:t>= </a:t>
                </a:r>
                <a:r>
                  <a:rPr lang="vi-VN" sz="32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𝐃</m:t>
                            </m:r>
                          </m:e>
                        </m:groupCh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39" y="5970980"/>
                <a:ext cx="2471665" cy="906723"/>
              </a:xfrm>
              <a:prstGeom prst="rect">
                <a:avLst/>
              </a:prstGeom>
              <a:blipFill rotWithShape="0">
                <a:blip r:embed="rId7"/>
                <a:stretch>
                  <a:fillRect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05748" y="158932"/>
                <a:ext cx="5174491" cy="717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Xét (O)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là góc có đỉnh ở bên ngoài đường tròn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748" y="158932"/>
                <a:ext cx="5174491" cy="717119"/>
              </a:xfrm>
              <a:prstGeom prst="rect">
                <a:avLst/>
              </a:prstGeom>
              <a:blipFill rotWithShape="0">
                <a:blip r:embed="rId8"/>
                <a:stretch>
                  <a:fillRect l="-1296" t="-3390" r="-118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6924188" y="947330"/>
            <a:ext cx="5169970" cy="907364"/>
            <a:chOff x="6924188" y="947330"/>
            <a:chExt cx="5169970" cy="9073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924188" y="1283833"/>
                  <a:ext cx="463558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4188" y="1283833"/>
                  <a:ext cx="4635585" cy="46166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7222448" y="947330"/>
                  <a:ext cx="4871710" cy="9073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vi-VN" sz="2000" b="1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20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vi-VN" sz="20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vi-VN" sz="32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32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32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32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/>
                                </m:rPr>
                                <a:rPr lang="vi-VN" sz="32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a:rPr lang="vi-VN" sz="32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mD</m:t>
                              </m:r>
                            </m:e>
                          </m:groupChr>
                          <m:r>
                            <a:rPr lang="vi-VN" sz="3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−  </m:t>
                          </m:r>
                          <m:r>
                            <m:rPr>
                              <m:sty m:val="p"/>
                            </m:rPr>
                            <a:rPr lang="vi-VN" sz="3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3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/>
                                </m:rPr>
                                <a:rPr lang="vi-VN" sz="32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a:rPr lang="vi-VN" sz="32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groupChr>
                          <m:r>
                            <m:rPr>
                              <m:nor/>
                            </m:rPr>
                            <a:rPr lang="en-US" sz="3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vi-VN" sz="3200" b="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vi-VN" sz="32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</m:oMath>
                  </a14:m>
                  <a:r>
                    <a:rPr lang="vi-VN" sz="28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2448" y="947330"/>
                  <a:ext cx="4871710" cy="90736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87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24188" y="2027774"/>
                <a:ext cx="4468234" cy="524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Mà  </a:t>
                </a:r>
                <a14:m>
                  <m:oMath xmlns:m="http://schemas.openxmlformats.org/officeDocument/2006/math">
                    <m:r>
                      <a:rPr lang="vi-VN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𝐬</m:t>
                    </m:r>
                    <m:r>
                      <a:rPr lang="vi-VN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𝐦𝐃</m:t>
                        </m:r>
                      </m:e>
                    </m:groupChr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vi-VN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𝐬</m:t>
                    </m:r>
                    <m:r>
                      <a:rPr lang="vi-VN" sz="2400" b="1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𝐂𝐃</m:t>
                        </m:r>
                      </m:e>
                    </m:groupCh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 = 180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0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188" y="2027774"/>
                <a:ext cx="4468234" cy="524374"/>
              </a:xfrm>
              <a:prstGeom prst="rect">
                <a:avLst/>
              </a:prstGeom>
              <a:blipFill rotWithShape="0">
                <a:blip r:embed="rId11"/>
                <a:stretch>
                  <a:fillRect l="-2183" b="-24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6996108" y="2709348"/>
            <a:ext cx="4694584" cy="807850"/>
            <a:chOff x="6730607" y="1953709"/>
            <a:chExt cx="4785478" cy="7568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730607" y="2192364"/>
                  <a:ext cx="463558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0607" y="2192364"/>
                  <a:ext cx="4635585" cy="46166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7006292" y="1953709"/>
                  <a:ext cx="4509793" cy="7568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vi-VN" sz="2000" b="1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2000" b="1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vi-VN" sz="20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vi-VN" sz="28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28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8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28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/>
                                </m:rPr>
                                <a:rPr lang="vi-VN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a:rPr lang="vi-VN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CD</m:t>
                              </m:r>
                            </m:e>
                          </m:groupChr>
                          <m:r>
                            <a:rPr lang="vi-VN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−  </m:t>
                          </m:r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  <m:brk/>
                                </m:rPr>
                                <a:rPr lang="vi-VN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a:rPr lang="vi-VN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groupChr>
                          <m:r>
                            <m:rPr>
                              <m:nor/>
                            </m:rPr>
                            <a:rPr lang="en-US" sz="28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vi-VN" sz="2800" b="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vi-VN" sz="28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  <m:r>
                        <a:rPr lang="vi-VN" sz="28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vi-VN" sz="28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28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vi-VN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vi-VN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CD</m:t>
                              </m:r>
                            </m:e>
                          </m:groupChr>
                          <m:r>
                            <m:rPr>
                              <m:nor/>
                            </m:rPr>
                            <a:rPr lang="en-US" sz="28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vi-VN" sz="2800" dirty="0"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vi-VN" sz="28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</m:oMath>
                  </a14:m>
                  <a:r>
                    <a:rPr lang="vi-VN" sz="280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endPara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6292" y="1953709"/>
                  <a:ext cx="4509793" cy="75686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75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7" name="TextBox 56"/>
          <p:cNvSpPr txBox="1"/>
          <p:nvPr/>
        </p:nvSpPr>
        <p:spPr>
          <a:xfrm>
            <a:off x="2990040" y="6266285"/>
            <a:ext cx="62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( 1)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420510" y="2933025"/>
            <a:ext cx="56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( 2)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70914" y="3653689"/>
            <a:ext cx="1435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Từ  (1) (2)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582921" y="3602508"/>
                <a:ext cx="1791406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vi-VN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  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921" y="3602508"/>
                <a:ext cx="1791406" cy="473719"/>
              </a:xfrm>
              <a:prstGeom prst="rect">
                <a:avLst/>
              </a:prstGeom>
              <a:blipFill rotWithShape="0">
                <a:blip r:embed="rId14"/>
                <a:stretch>
                  <a:fillRect t="-5128" r="-39116" b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58856" y="4212718"/>
                <a:ext cx="51744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𝚫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𝐀𝐌𝐂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𝐭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 ( </a:t>
                </a:r>
                <a:r>
                  <a:rPr lang="vi-VN" b="1" dirty="0" smtClean="0">
                    <a:solidFill>
                      <a:schemeClr val="bg1"/>
                    </a:solidFill>
                  </a:rPr>
                  <a:t>DHNB 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tam giác cân)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856" y="4212718"/>
                <a:ext cx="5174491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7086600" y="5473947"/>
            <a:ext cx="293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871202" y="4777658"/>
                <a:ext cx="419761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MA = MC ( Định nghĩa</a:t>
                </a:r>
                <a:r>
                  <a:rPr lang="vi-VN" sz="1900" b="1" dirty="0" smtClean="0">
                    <a:solidFill>
                      <a:schemeClr val="bg1"/>
                    </a:solidFill>
                  </a:rPr>
                  <a:t>)</a:t>
                </a:r>
                <a:endParaRPr lang="en-US" sz="19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202" y="4777658"/>
                <a:ext cx="4197618" cy="430887"/>
              </a:xfrm>
              <a:prstGeom prst="rect">
                <a:avLst/>
              </a:prstGeom>
              <a:blipFill rotWithShape="0">
                <a:blip r:embed="rId16"/>
                <a:stretch>
                  <a:fillRect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934509" y="5236052"/>
                <a:ext cx="419761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𝐦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</m:t>
                    </m:r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MC = MB ( cmt )</a:t>
                </a:r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509" y="5236052"/>
                <a:ext cx="4197618" cy="453137"/>
              </a:xfrm>
              <a:prstGeom prst="rect">
                <a:avLst/>
              </a:prstGeom>
              <a:blipFill rotWithShape="0">
                <a:blip r:embed="rId17"/>
                <a:stretch>
                  <a:fillRect l="-436" t="-5405" b="-25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858856" y="5658613"/>
                <a:ext cx="49405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l-G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 = MB ( = MC 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 là trung điểm của AB ( ĐPCM) </a:t>
                </a:r>
                <a:endPara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856" y="5658613"/>
                <a:ext cx="4940557" cy="1015663"/>
              </a:xfrm>
              <a:prstGeom prst="rect">
                <a:avLst/>
              </a:prstGeom>
              <a:blipFill rotWithShape="0">
                <a:blip r:embed="rId18"/>
                <a:stretch>
                  <a:fillRect b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00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29" grpId="0"/>
      <p:bldP spid="31" grpId="0"/>
      <p:bldP spid="49" grpId="0"/>
      <p:bldP spid="37" grpId="0"/>
      <p:bldP spid="52" grpId="0"/>
      <p:bldP spid="57" grpId="0"/>
      <p:bldP spid="58" grpId="0"/>
      <p:bldP spid="59" grpId="0"/>
      <p:bldP spid="60" grpId="0"/>
      <p:bldP spid="63" grpId="0"/>
      <p:bldP spid="65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44965"/>
            <a:ext cx="1306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3.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25" y="271919"/>
            <a:ext cx="6035040" cy="26705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11145" y="178033"/>
            <a:ext cx="57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Cách 2    : M là trung điểm của AB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9515872" y="489454"/>
            <a:ext cx="271595" cy="41747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9085338" y="901937"/>
            <a:ext cx="156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MA = MB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61281" y="1312210"/>
            <a:ext cx="2559884" cy="754123"/>
            <a:chOff x="7792385" y="1611646"/>
            <a:chExt cx="3067050" cy="1005497"/>
          </a:xfrm>
        </p:grpSpPr>
        <p:sp>
          <p:nvSpPr>
            <p:cNvPr id="10" name="Up Arrow Callout 9"/>
            <p:cNvSpPr/>
            <p:nvPr/>
          </p:nvSpPr>
          <p:spPr>
            <a:xfrm>
              <a:off x="7792385" y="1999994"/>
              <a:ext cx="3067050" cy="15240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75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9255625" y="1611646"/>
              <a:ext cx="231816" cy="397562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7792385" y="2167284"/>
              <a:ext cx="219435" cy="39736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10611630" y="2150273"/>
              <a:ext cx="247312" cy="466870"/>
            </a:xfrm>
            <a:prstGeom prst="upArrow">
              <a:avLst>
                <a:gd name="adj1" fmla="val 50000"/>
                <a:gd name="adj2" fmla="val 3990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225415" y="1947215"/>
            <a:ext cx="161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MB = MC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7053" y="2009033"/>
            <a:ext cx="161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MA = MC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8309667" y="2370142"/>
            <a:ext cx="272143" cy="32484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41471" y="2715249"/>
                <a:ext cx="2364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𝜟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𝐀𝐌𝐂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𝐧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𝐭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𝐢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𝐌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471" y="2715249"/>
                <a:ext cx="2364551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515" r="-258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Up Arrow 17"/>
          <p:cNvSpPr/>
          <p:nvPr/>
        </p:nvSpPr>
        <p:spPr>
          <a:xfrm>
            <a:off x="8363919" y="3106398"/>
            <a:ext cx="227645" cy="35819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TextBox 18"/>
          <p:cNvSpPr txBox="1"/>
          <p:nvPr/>
        </p:nvSpPr>
        <p:spPr>
          <a:xfrm>
            <a:off x="4315357" y="2053665"/>
            <a:ext cx="27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6462603" y="4830089"/>
            <a:ext cx="242997" cy="43583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671305" y="3921925"/>
            <a:ext cx="406400" cy="38863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8452340" y="3899547"/>
            <a:ext cx="177802" cy="39885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48068" y="1099167"/>
            <a:ext cx="41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bg1"/>
                </a:solidFill>
              </a:rPr>
              <a:t>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77054" y="6158647"/>
            <a:ext cx="307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10881587" y="2279451"/>
            <a:ext cx="181982" cy="30839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6" name="TextBox 45"/>
          <p:cNvSpPr txBox="1"/>
          <p:nvPr/>
        </p:nvSpPr>
        <p:spPr>
          <a:xfrm>
            <a:off x="9970074" y="2556549"/>
            <a:ext cx="2102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MB và MC là </a:t>
            </a:r>
          </a:p>
          <a:p>
            <a:r>
              <a:rPr lang="vi-VN" sz="2000" b="1" dirty="0">
                <a:solidFill>
                  <a:schemeClr val="bg1"/>
                </a:solidFill>
              </a:rPr>
              <a:t>h</a:t>
            </a:r>
            <a:r>
              <a:rPr lang="vi-VN" sz="2000" b="1" dirty="0" smtClean="0">
                <a:solidFill>
                  <a:schemeClr val="bg1"/>
                </a:solidFill>
              </a:rPr>
              <a:t>ai tiếp tuyến cắt nhau tại M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905139" y="3454881"/>
                <a:ext cx="1274067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139" y="3454881"/>
                <a:ext cx="1274067" cy="473719"/>
              </a:xfrm>
              <a:prstGeom prst="rect">
                <a:avLst/>
              </a:prstGeom>
              <a:blipFill rotWithShape="0">
                <a:blip r:embed="rId4"/>
                <a:stretch>
                  <a:fillRect t="-2597" r="-55024"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862209" y="823979"/>
            <a:ext cx="42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24021" y="1855055"/>
            <a:ext cx="42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2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705702" y="4406340"/>
                <a:ext cx="2231573" cy="472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702" y="4406340"/>
                <a:ext cx="2231573" cy="472630"/>
              </a:xfrm>
              <a:prstGeom prst="rect">
                <a:avLst/>
              </a:prstGeom>
              <a:blipFill rotWithShape="0">
                <a:blip r:embed="rId5"/>
                <a:stretch>
                  <a:fillRect t="-5195"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760646" y="5280325"/>
                <a:ext cx="1764586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𝐀𝐂𝐁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646" y="5280325"/>
                <a:ext cx="1764586" cy="473976"/>
              </a:xfrm>
              <a:prstGeom prst="rect">
                <a:avLst/>
              </a:prstGeom>
              <a:blipFill rotWithShape="0">
                <a:blip r:embed="rId6"/>
                <a:stretch>
                  <a:fillRect t="-5128" r="-3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874505" y="4409394"/>
                <a:ext cx="2193036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505" y="4409394"/>
                <a:ext cx="2193036" cy="473719"/>
              </a:xfrm>
              <a:prstGeom prst="rect">
                <a:avLst/>
              </a:prstGeom>
              <a:blipFill rotWithShape="0">
                <a:blip r:embed="rId7"/>
                <a:stretch>
                  <a:fillRect t="-5128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V="1">
            <a:off x="7601221" y="4834740"/>
            <a:ext cx="712287" cy="55430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Up Arrow 43"/>
          <p:cNvSpPr/>
          <p:nvPr/>
        </p:nvSpPr>
        <p:spPr>
          <a:xfrm>
            <a:off x="6448068" y="5706369"/>
            <a:ext cx="276225" cy="34896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764757" y="6119543"/>
                <a:ext cx="1777410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𝐂𝐃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757" y="6119543"/>
                <a:ext cx="1777410" cy="473976"/>
              </a:xfrm>
              <a:prstGeom prst="rect">
                <a:avLst/>
              </a:prstGeom>
              <a:blipFill rotWithShape="0">
                <a:blip r:embed="rId8"/>
                <a:stretch>
                  <a:fillRect t="-5128" r="-3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0010824" y="4247233"/>
                <a:ext cx="1334917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824" y="4247233"/>
                <a:ext cx="1334917" cy="473719"/>
              </a:xfrm>
              <a:prstGeom prst="rect">
                <a:avLst/>
              </a:prstGeom>
              <a:blipFill rotWithShape="0">
                <a:blip r:embed="rId9"/>
                <a:stretch>
                  <a:fillRect t="-5195" r="-59817"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 flipV="1">
            <a:off x="9088443" y="3873737"/>
            <a:ext cx="1136972" cy="317263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Up Arrow 50"/>
          <p:cNvSpPr/>
          <p:nvPr/>
        </p:nvSpPr>
        <p:spPr>
          <a:xfrm>
            <a:off x="10647238" y="4684104"/>
            <a:ext cx="237938" cy="413023"/>
          </a:xfrm>
          <a:prstGeom prst="upArrow">
            <a:avLst>
              <a:gd name="adj1" fmla="val 41995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0047522" y="5103579"/>
                <a:ext cx="16498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𝐁𝐌𝐂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cân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522" y="5103579"/>
                <a:ext cx="1649811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738" t="-11842" r="-4797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Up Arrow 51"/>
          <p:cNvSpPr/>
          <p:nvPr/>
        </p:nvSpPr>
        <p:spPr>
          <a:xfrm>
            <a:off x="10647238" y="5571697"/>
            <a:ext cx="225190" cy="413023"/>
          </a:xfrm>
          <a:prstGeom prst="upArrow">
            <a:avLst>
              <a:gd name="adj1" fmla="val 41995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5" name="TextBox 54"/>
          <p:cNvSpPr txBox="1"/>
          <p:nvPr/>
        </p:nvSpPr>
        <p:spPr>
          <a:xfrm>
            <a:off x="10067541" y="5988608"/>
            <a:ext cx="1706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MB = MC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/>
      <p:bldP spid="37" grpId="0"/>
      <p:bldP spid="16" grpId="0"/>
      <p:bldP spid="25" grpId="0"/>
      <p:bldP spid="27" grpId="0"/>
      <p:bldP spid="44" grpId="0" animBg="1"/>
      <p:bldP spid="47" grpId="0"/>
      <p:bldP spid="29" grpId="0"/>
      <p:bldP spid="51" grpId="0" animBg="1"/>
      <p:bldP spid="32" grpId="0"/>
      <p:bldP spid="52" grpId="0" animBg="1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50" y="1243469"/>
            <a:ext cx="6035040" cy="26705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776" y="264015"/>
            <a:ext cx="130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FF00"/>
                </a:solidFill>
              </a:rPr>
              <a:t>Bài 3.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7590" y="552432"/>
            <a:ext cx="57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Cách 3:   M là trung điểm của AB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33700" y="2476500"/>
            <a:ext cx="2552700" cy="476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7919" y="3305175"/>
            <a:ext cx="5061856" cy="76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14925" y="1657350"/>
            <a:ext cx="19050" cy="17240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rot="18836874">
            <a:off x="8449796" y="1274324"/>
            <a:ext cx="798868" cy="270125"/>
          </a:xfrm>
          <a:prstGeom prst="rightArrow">
            <a:avLst>
              <a:gd name="adj1" fmla="val 45566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9270238">
            <a:off x="9720194" y="1065340"/>
            <a:ext cx="358156" cy="791777"/>
          </a:xfrm>
          <a:prstGeom prst="upArrow">
            <a:avLst>
              <a:gd name="adj1" fmla="val 38319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81832" y="1886578"/>
            <a:ext cx="184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MO // AD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76350" y="1886579"/>
            <a:ext cx="137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OB =OD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7" grpId="0" animBg="1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4568" y="1343204"/>
                <a:ext cx="11811000" cy="3570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800" b="1" dirty="0" smtClean="0">
                    <a:solidFill>
                      <a:srgbClr val="FFFF00"/>
                    </a:solidFill>
                  </a:rPr>
                  <a:t>Bài 4.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b="1" dirty="0" smtClean="0">
                    <a:solidFill>
                      <a:schemeClr val="bg1"/>
                    </a:solidFill>
                  </a:rPr>
                  <a:t>Cho tam giác ABC nội tiếp (O). Gọi P, Q , R theo thứ tự là các điểm chính giữa của các cung bị chắn BC , CA , AB bởi các góc A , B, C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b="1" dirty="0" smtClean="0">
                    <a:solidFill>
                      <a:schemeClr val="bg1"/>
                    </a:solidFill>
                  </a:rPr>
                  <a:t>a) Chứng minh : AP </a:t>
                </a:r>
                <a14:m>
                  <m:oMath xmlns:m="http://schemas.openxmlformats.org/officeDocument/2006/math">
                    <m:r>
                      <a:rPr lang="vi-VN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 </m:t>
                    </m:r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QR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b="1" dirty="0" smtClean="0">
                    <a:solidFill>
                      <a:schemeClr val="bg1"/>
                    </a:solidFill>
                  </a:rPr>
                  <a:t>b) AP cắt CR tại I. Chứng minh tam giác CPI là tam giác cân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b="1" dirty="0" smtClean="0">
                    <a:solidFill>
                      <a:schemeClr val="bg1"/>
                    </a:solidFill>
                  </a:rPr>
                  <a:t>c) Chứng minh PQ là đường trung trực của IC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b="1" dirty="0" smtClean="0">
                    <a:solidFill>
                      <a:schemeClr val="bg1"/>
                    </a:solidFill>
                  </a:rPr>
                  <a:t>d) Gọi M là giao điểm của PQ và AC.  Chứng minh : IM // BC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68" y="1343204"/>
                <a:ext cx="11811000" cy="3570208"/>
              </a:xfrm>
              <a:prstGeom prst="rect">
                <a:avLst/>
              </a:prstGeom>
              <a:blipFill rotWithShape="0">
                <a:blip r:embed="rId2"/>
                <a:stretch>
                  <a:fillRect l="-1032" t="-1706" b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176" y="2219488"/>
            <a:ext cx="3269920" cy="3459480"/>
          </a:xfrm>
          <a:prstGeom prst="rect">
            <a:avLst/>
          </a:prstGeom>
        </p:spPr>
      </p:pic>
      <p:sp useBgFill="1">
        <p:nvSpPr>
          <p:cNvPr id="7" name="TextBox 6"/>
          <p:cNvSpPr txBox="1"/>
          <p:nvPr/>
        </p:nvSpPr>
        <p:spPr>
          <a:xfrm>
            <a:off x="0" y="0"/>
            <a:ext cx="1163624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FF00"/>
                </a:solidFill>
              </a:rPr>
              <a:t>TIẾT 45</a:t>
            </a:r>
            <a:r>
              <a:rPr lang="en-US" sz="2000" b="1" dirty="0" smtClean="0">
                <a:solidFill>
                  <a:srgbClr val="FFFF00"/>
                </a:solidFill>
              </a:rPr>
              <a:t>.  </a:t>
            </a:r>
            <a:r>
              <a:rPr lang="vi-VN" sz="2000" b="1" dirty="0" smtClean="0">
                <a:solidFill>
                  <a:srgbClr val="FFFF00"/>
                </a:solidFill>
              </a:rPr>
              <a:t>LUYỆN </a:t>
            </a:r>
            <a:r>
              <a:rPr lang="vi-VN" sz="2000" b="1" dirty="0">
                <a:solidFill>
                  <a:srgbClr val="FFFF00"/>
                </a:solidFill>
              </a:rPr>
              <a:t>TẬP 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(G</a:t>
            </a:r>
            <a:r>
              <a:rPr lang="vi-VN" sz="2400" b="1" dirty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vi-VN" sz="2400" b="1" dirty="0" smtClean="0">
                <a:solidFill>
                  <a:srgbClr val="FFFF00"/>
                </a:solidFill>
              </a:rPr>
              <a:t>góc </a:t>
            </a:r>
            <a:r>
              <a:rPr lang="vi-VN" sz="2400" b="1" dirty="0">
                <a:solidFill>
                  <a:srgbClr val="FFFF00"/>
                </a:solidFill>
              </a:rPr>
              <a:t>có đỉnh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>
                <a:solidFill>
                  <a:srgbClr val="FFFF00"/>
                </a:solidFill>
              </a:rPr>
              <a:t>ở bên ngoài đường tròn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endParaRPr lang="vi-VN" sz="20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6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0926" y="3136314"/>
                <a:ext cx="59397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b="1" dirty="0" smtClean="0">
                    <a:solidFill>
                      <a:srgbClr val="FFFF00"/>
                    </a:solidFill>
                    <a:latin typeface="+mj-lt"/>
                  </a:rPr>
                  <a:t>a) Chứng minh : AP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 </m:t>
                    </m:r>
                  </m:oMath>
                </a14:m>
                <a:r>
                  <a:rPr lang="vi-VN" sz="2400" b="1" dirty="0" smtClean="0">
                    <a:solidFill>
                      <a:srgbClr val="FFFF00"/>
                    </a:solidFill>
                    <a:latin typeface="+mj-lt"/>
                  </a:rPr>
                  <a:t>QR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26" y="3136314"/>
                <a:ext cx="5939701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540" b="-10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298" y="-163286"/>
            <a:ext cx="3269920" cy="3459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59001" y="932516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FF00"/>
                </a:solidFill>
              </a:rPr>
              <a:t>K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926" y="3931507"/>
            <a:ext cx="557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Gọi K là giao điểm của AP và QR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7698" y="4434960"/>
                <a:ext cx="4898096" cy="744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Ta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0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𝐀𝐊𝐐</m:t>
                        </m:r>
                      </m:e>
                    </m:acc>
                    <m:r>
                      <a:rPr lang="vi-VN" sz="20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là góc có đỉnh ở bên trong đường tròn chắn cung AQ và cung RP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98" y="4434960"/>
                <a:ext cx="4898096" cy="744756"/>
              </a:xfrm>
              <a:prstGeom prst="rect">
                <a:avLst/>
              </a:prstGeom>
              <a:blipFill rotWithShape="0">
                <a:blip r:embed="rId4"/>
                <a:stretch>
                  <a:fillRect l="-1370" t="-4098" b="-10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051931" y="3459479"/>
            <a:ext cx="5798948" cy="915572"/>
            <a:chOff x="410504" y="5037414"/>
            <a:chExt cx="5798948" cy="9155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10504" y="5402141"/>
                  <a:ext cx="547341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vi-VN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ậ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  </m:t>
                        </m:r>
                      </m:oMath>
                    </m:oMathPara>
                  </a14:m>
                  <a:endParaRPr lang="en-US" sz="2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504" y="5402141"/>
                  <a:ext cx="5473412" cy="43088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11" b="-1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280504" y="5037414"/>
                  <a:ext cx="4928948" cy="9155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AKQ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vi-VN" sz="20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28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vi-VN" sz="28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8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vi-VN" sz="2800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</m:groupCh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</m:groupCh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</m:groupCh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endPara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0504" y="5037414"/>
                  <a:ext cx="4928948" cy="91557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237698" y="5233977"/>
            <a:ext cx="5473412" cy="805157"/>
            <a:chOff x="410504" y="5130660"/>
            <a:chExt cx="5473412" cy="8051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10504" y="5402141"/>
                  <a:ext cx="547341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504" y="5402141"/>
                  <a:ext cx="5473412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904821" y="5130660"/>
                  <a:ext cx="4928948" cy="805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AKQ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vi-VN" sz="20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28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𝐐</m:t>
                              </m:r>
                            </m:e>
                          </m:groupCh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+ 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𝐑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𝐁𝐏</m:t>
                              </m:r>
                            </m:e>
                          </m:groupChr>
                          <m:r>
                            <m:rPr>
                              <m:nor/>
                            </m:rPr>
                            <a:rPr lang="en-US" sz="2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endPara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4821" y="5130660"/>
                  <a:ext cx="4928948" cy="80515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Box 17"/>
          <p:cNvSpPr txBox="1"/>
          <p:nvPr/>
        </p:nvSpPr>
        <p:spPr>
          <a:xfrm>
            <a:off x="5503434" y="480422"/>
            <a:ext cx="5062543" cy="1392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051931" y="1407702"/>
                <a:ext cx="6397626" cy="53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000" b="1" dirty="0">
                    <a:solidFill>
                      <a:schemeClr val="bg1"/>
                    </a:solidFill>
                  </a:rPr>
                  <a:t>s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𝐑𝐁</m:t>
                        </m:r>
                      </m:e>
                    </m:groupCh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en-US" sz="20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 </m:t>
                    </m:r>
                    <m:r>
                      <m:rPr>
                        <m:nor/>
                      </m:rP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𝐀𝐁</m:t>
                        </m:r>
                      </m:e>
                    </m:groupCh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 (</a:t>
                </a:r>
                <a:r>
                  <a:rPr lang="vi-VN" sz="2000" dirty="0">
                    <a:solidFill>
                      <a:schemeClr val="bg1"/>
                    </a:solidFill>
                  </a:rPr>
                  <a:t>R là điểm chính giữa cung </a:t>
                </a:r>
                <a:r>
                  <a:rPr lang="vi-VN" sz="2000" dirty="0" smtClean="0">
                    <a:solidFill>
                      <a:schemeClr val="bg1"/>
                    </a:solidFill>
                  </a:rPr>
                  <a:t>AB)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 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931" y="1407702"/>
                <a:ext cx="6397626" cy="535468"/>
              </a:xfrm>
              <a:prstGeom prst="rect">
                <a:avLst/>
              </a:prstGeom>
              <a:blipFill rotWithShape="0">
                <a:blip r:embed="rId9"/>
                <a:stretch>
                  <a:fillRect l="-1049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051931" y="2092383"/>
                <a:ext cx="6607175" cy="53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000" b="1" dirty="0">
                    <a:solidFill>
                      <a:schemeClr val="bg1"/>
                    </a:solidFill>
                  </a:rPr>
                  <a:t>s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</m:groupCh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r>
                      <m:rPr>
                        <m:nor/>
                      </m:rPr>
                      <a:rPr lang="en-US" sz="20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 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groupCh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(  </a:t>
                </a:r>
                <a:r>
                  <a:rPr lang="vi-VN" sz="2000" dirty="0" smtClean="0">
                    <a:solidFill>
                      <a:schemeClr val="bg1"/>
                    </a:solidFill>
                  </a:rPr>
                  <a:t>Q  </a:t>
                </a:r>
                <a:r>
                  <a:rPr lang="vi-VN" sz="2000" dirty="0">
                    <a:solidFill>
                      <a:schemeClr val="bg1"/>
                    </a:solidFill>
                  </a:rPr>
                  <a:t>là điểm chính giữa cung </a:t>
                </a:r>
                <a:r>
                  <a:rPr lang="vi-VN" sz="2000" dirty="0" smtClean="0">
                    <a:solidFill>
                      <a:schemeClr val="bg1"/>
                    </a:solidFill>
                  </a:rPr>
                  <a:t>AC)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 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931" y="2092383"/>
                <a:ext cx="6607175" cy="535468"/>
              </a:xfrm>
              <a:prstGeom prst="rect">
                <a:avLst/>
              </a:prstGeom>
              <a:blipFill rotWithShape="0">
                <a:blip r:embed="rId10"/>
                <a:stretch>
                  <a:fillRect l="-1015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051931" y="2805472"/>
                <a:ext cx="6296091" cy="535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</m:groupCh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en-US" sz="20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 </m:t>
                    </m:r>
                    <m:r>
                      <m:rPr>
                        <m:nor/>
                      </m:rPr>
                      <a:rPr lang="vi-VN" sz="2000" b="1" i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s</m:t>
                    </m:r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groupCh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vi-VN" sz="2000" dirty="0">
                    <a:solidFill>
                      <a:schemeClr val="bg1"/>
                    </a:solidFill>
                  </a:rPr>
                  <a:t>P là điểm chính giữa cung BC </a:t>
                </a:r>
                <a:r>
                  <a:rPr lang="vi-VN" sz="2000" dirty="0" smtClean="0">
                    <a:solidFill>
                      <a:schemeClr val="bg1"/>
                    </a:solidFill>
                  </a:rPr>
                  <a:t>)</a:t>
                </a:r>
                <a:endPara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931" y="2805472"/>
                <a:ext cx="6296091" cy="535468"/>
              </a:xfrm>
              <a:prstGeom prst="rect">
                <a:avLst/>
              </a:prstGeom>
              <a:blipFill rotWithShape="0">
                <a:blip r:embed="rId11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4978265" y="312410"/>
            <a:ext cx="5473412" cy="804772"/>
            <a:chOff x="410504" y="5150356"/>
            <a:chExt cx="5473412" cy="8047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10504" y="5402141"/>
                  <a:ext cx="547341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504" y="5402141"/>
                  <a:ext cx="5473412" cy="46166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855237" y="5150356"/>
                  <a:ext cx="4928948" cy="8047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AKQ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vi-VN" sz="20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vi-VN" sz="28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𝐐</m:t>
                              </m:r>
                            </m:e>
                          </m:groupCh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𝐑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</m:groupCh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sz="28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a:rPr lang="vi-VN" sz="28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𝐏</m:t>
                              </m:r>
                            </m:e>
                          </m:groupChr>
                          <m:r>
                            <m:rPr>
                              <m:nor/>
                            </m:rPr>
                            <a:rPr lang="en-US" sz="2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vi-VN" sz="2800" b="1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endParaRPr lang="en-US" sz="2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237" y="5150356"/>
                  <a:ext cx="4928948" cy="80477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967694" y="4342517"/>
                <a:ext cx="2475421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𝐀𝐊𝐐</m:t>
                          </m:r>
                        </m:e>
                      </m:acc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</m:e>
                            <m:sup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694" y="4342517"/>
                <a:ext cx="2475421" cy="71577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92565" y="5157453"/>
                <a:ext cx="40898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vi-VN" sz="2200" b="1" dirty="0">
                        <a:solidFill>
                          <a:schemeClr val="bg1"/>
                        </a:solidFill>
                      </a:rPr>
                      <m:t>AP</m:t>
                    </m:r>
                    <m:r>
                      <m:rPr>
                        <m:nor/>
                      </m:rPr>
                      <a:rPr lang="vi-VN" sz="2200" b="1" dirty="0">
                        <a:solidFill>
                          <a:schemeClr val="bg1"/>
                        </a:solidFill>
                      </a:rPr>
                      <m:t> </m:t>
                    </m:r>
                    <m:r>
                      <a:rPr lang="vi-VN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 </m:t>
                    </m:r>
                    <m:r>
                      <m:rPr>
                        <m:nor/>
                      </m:rPr>
                      <a:rPr lang="vi-VN" sz="2200" b="1" dirty="0">
                        <a:solidFill>
                          <a:schemeClr val="bg1"/>
                        </a:solidFill>
                      </a:rPr>
                      <m:t>QR</m:t>
                    </m:r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 ( đpcm)</a:t>
                </a:r>
                <a:endParaRPr lang="vi-VN" sz="2200" b="1" dirty="0">
                  <a:solidFill>
                    <a:schemeClr val="bg1"/>
                  </a:solidFill>
                </a:endParaRPr>
              </a:p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565" y="5157453"/>
                <a:ext cx="4089840" cy="830997"/>
              </a:xfrm>
              <a:prstGeom prst="rect">
                <a:avLst/>
              </a:prstGeom>
              <a:blipFill rotWithShape="0">
                <a:blip r:embed="rId15"/>
                <a:stretch>
                  <a:fillRect t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6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21" grpId="0"/>
      <p:bldP spid="24" grpId="0"/>
      <p:bldP spid="25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15722" y="524256"/>
            <a:ext cx="11636248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rgbClr val="FFFF00"/>
              </a:solidFill>
            </a:endParaRPr>
          </a:p>
          <a:p>
            <a:pPr algn="ctr"/>
            <a:r>
              <a:rPr lang="vi-VN" sz="4000" b="1" dirty="0" smtClean="0">
                <a:solidFill>
                  <a:srgbClr val="FFFF00"/>
                </a:solidFill>
              </a:rPr>
              <a:t>LUYỆN TẬP </a:t>
            </a:r>
            <a:endParaRPr lang="en-US" sz="4800" b="1" dirty="0">
              <a:solidFill>
                <a:srgbClr val="FFFF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(G</a:t>
            </a:r>
            <a:r>
              <a:rPr lang="vi-VN" sz="4000" b="1" dirty="0" smtClean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4000" b="1" dirty="0" smtClean="0">
                <a:solidFill>
                  <a:srgbClr val="FFFF00"/>
                </a:solidFill>
              </a:rPr>
              <a:t>, </a:t>
            </a:r>
          </a:p>
          <a:p>
            <a:pPr algn="ctr"/>
            <a:r>
              <a:rPr lang="vi-VN" sz="4000" b="1" dirty="0" smtClean="0">
                <a:solidFill>
                  <a:srgbClr val="FFFF00"/>
                </a:solidFill>
              </a:rPr>
              <a:t>góc có đỉnh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vi-VN" sz="4000" b="1" dirty="0" smtClean="0">
                <a:solidFill>
                  <a:srgbClr val="FFFF00"/>
                </a:solidFill>
              </a:rPr>
              <a:t>ở bên ngoài đường tròn</a:t>
            </a:r>
            <a:r>
              <a:rPr lang="en-US" sz="4000" b="1" dirty="0" smtClean="0">
                <a:solidFill>
                  <a:srgbClr val="FFFF00"/>
                </a:solidFill>
              </a:rPr>
              <a:t>)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2140" y="5146039"/>
            <a:ext cx="7965440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FF00"/>
                </a:solidFill>
              </a:rPr>
              <a:t>Giáo viên dạy  : Lương Thị Liên</a:t>
            </a:r>
          </a:p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FF00"/>
                </a:solidFill>
              </a:rPr>
              <a:t>Trường THCS Thái Thịnh – Quận Đống Đa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40" y="0"/>
            <a:ext cx="3269920" cy="345948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868657" y="1741523"/>
            <a:ext cx="1296448" cy="1297621"/>
            <a:chOff x="1877986" y="1735560"/>
            <a:chExt cx="1233514" cy="129762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896754" y="1735560"/>
              <a:ext cx="103496" cy="129762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77986" y="1765744"/>
              <a:ext cx="1233512" cy="73038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000250" y="2559050"/>
              <a:ext cx="1111250" cy="46355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17106" y="3111252"/>
            <a:ext cx="6096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</a:rPr>
              <a:t>b) Chứng minh tam giác CPI là tam giác cân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3038" y="3580272"/>
            <a:ext cx="579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chemeClr val="bg1"/>
                </a:solidFill>
              </a:rPr>
              <a:t>Xét  (O) có :</a:t>
            </a:r>
          </a:p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chemeClr val="bg1"/>
                </a:solidFill>
              </a:rPr>
              <a:t>Góc CIP là góc có đỉnh ở bên trong đường tròn chắn cung RA và cung CP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3038" y="4989879"/>
                <a:ext cx="4551632" cy="906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𝐂𝐈𝐏</m:t>
                        </m:r>
                      </m:e>
                    </m:acc>
                    <m:r>
                      <a:rPr lang="vi-VN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</a:rPr>
                  <a:t>= </a:t>
                </a:r>
                <a:r>
                  <a:rPr lang="vi-VN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𝐑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</m:groupCh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𝐏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38" y="4989879"/>
                <a:ext cx="4551632" cy="906595"/>
              </a:xfrm>
              <a:prstGeom prst="rect">
                <a:avLst/>
              </a:prstGeom>
              <a:blipFill rotWithShape="0">
                <a:blip r:embed="rId3"/>
                <a:stretch>
                  <a:fillRect b="-4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7106" y="5896474"/>
            <a:ext cx="3467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chemeClr val="bg1"/>
                </a:solidFill>
              </a:rPr>
              <a:t>Mà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12703" y="5731095"/>
                <a:ext cx="2065694" cy="949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𝐑𝐀</m:t>
                        </m:r>
                      </m:e>
                    </m:groupChr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𝐑𝐁</m:t>
                        </m:r>
                      </m:e>
                    </m:groupCh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𝐠𝐭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</a:rPr>
                      <m:t>)</m:t>
                    </m:r>
                  </m:oMath>
                </a14:m>
                <a:endParaRPr lang="vi-VN" sz="2400" b="1" i="0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𝐁𝐏</m:t>
                        </m:r>
                      </m:e>
                    </m:groupChr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</m:groupCh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(gt)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03" y="5731095"/>
                <a:ext cx="2065694" cy="949555"/>
              </a:xfrm>
              <a:prstGeom prst="rect">
                <a:avLst/>
              </a:prstGeom>
              <a:blipFill rotWithShape="0">
                <a:blip r:embed="rId4"/>
                <a:stretch>
                  <a:fillRect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68433" y="135535"/>
                <a:ext cx="4463074" cy="9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𝐂𝐈𝐏</m:t>
                        </m:r>
                      </m:e>
                    </m:acc>
                    <m:r>
                      <a:rPr lang="vi-VN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</a:rPr>
                  <a:t>= </a:t>
                </a:r>
                <a:r>
                  <a:rPr lang="vi-VN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𝐑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e>
                        </m:groupCh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𝐁𝐏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433" y="135535"/>
                <a:ext cx="4463074" cy="904287"/>
              </a:xfrm>
              <a:prstGeom prst="rect">
                <a:avLst/>
              </a:prstGeom>
              <a:blipFill rotWithShape="0">
                <a:blip r:embed="rId5"/>
                <a:stretch>
                  <a:fillRect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77958" y="910571"/>
                <a:ext cx="3791474" cy="885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𝐂𝐈𝐏</m:t>
                        </m:r>
                      </m:e>
                    </m:acc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  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𝐑𝐁𝐏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b="1" dirty="0" smtClean="0">
                    <a:solidFill>
                      <a:schemeClr val="bg1"/>
                    </a:solidFill>
                  </a:rPr>
                  <a:t> 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958" y="910571"/>
                <a:ext cx="3791474" cy="88588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445571" y="1219785"/>
            <a:ext cx="84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(1)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5812" y="1771707"/>
            <a:ext cx="5305425" cy="1053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chemeClr val="bg1"/>
                </a:solidFill>
              </a:rPr>
              <a:t>Xét  (O) có :</a:t>
            </a:r>
          </a:p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chemeClr val="bg1"/>
                </a:solidFill>
              </a:rPr>
              <a:t>Góc ICP là góc nội tiếp chắn  </a:t>
            </a:r>
            <a:endParaRPr lang="en-US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869433" y="2307176"/>
                <a:ext cx="1109883" cy="521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𝐑𝐁𝐏</m:t>
                          </m:r>
                        </m:e>
                      </m:groupCh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433" y="2307176"/>
                <a:ext cx="1109883" cy="52193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68433" y="2798464"/>
                <a:ext cx="3236693" cy="885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𝐈𝐂𝐏</m:t>
                        </m:r>
                      </m:e>
                    </m:acc>
                    <m:r>
                      <a:rPr lang="vi-VN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3200" b="1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  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𝐑𝐁𝐏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b="1" dirty="0" smtClean="0">
                    <a:solidFill>
                      <a:schemeClr val="bg1"/>
                    </a:solidFill>
                  </a:rPr>
                  <a:t> 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433" y="2798464"/>
                <a:ext cx="3236693" cy="885884"/>
              </a:xfrm>
              <a:prstGeom prst="rect">
                <a:avLst/>
              </a:prstGeom>
              <a:blipFill rotWithShape="0">
                <a:blip r:embed="rId8"/>
                <a:stretch>
                  <a:fillRect b="-8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9589555" y="3015595"/>
            <a:ext cx="84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(2)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89847" y="3894999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>
                <a:solidFill>
                  <a:schemeClr val="bg1"/>
                </a:solidFill>
              </a:rPr>
              <a:t>Từ  </a:t>
            </a:r>
            <a:r>
              <a:rPr lang="vi-VN" sz="2400" b="1" dirty="0">
                <a:solidFill>
                  <a:srgbClr val="FFFF00"/>
                </a:solidFill>
              </a:rPr>
              <a:t>(1) (2)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675594" y="3907650"/>
                <a:ext cx="1979966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𝐂𝐈𝐏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𝐈𝐂𝐏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594" y="3907650"/>
                <a:ext cx="1979966" cy="473719"/>
              </a:xfrm>
              <a:prstGeom prst="rect">
                <a:avLst/>
              </a:prstGeom>
              <a:blipFill rotWithShape="0">
                <a:blip r:embed="rId9"/>
                <a:stretch>
                  <a:fillRect t="-5128" r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010275" y="4152900"/>
            <a:ext cx="4638675" cy="541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89847" y="4614565"/>
                <a:ext cx="59167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Vậy :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CPI là tam giác cân  tại P  </a:t>
                </a:r>
              </a:p>
              <a:p>
                <a:r>
                  <a:rPr lang="vi-VN" sz="2400" b="1" dirty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            ( DHNB tam giác cân)  ( ĐPCM)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847" y="4614565"/>
                <a:ext cx="5916700" cy="1107996"/>
              </a:xfrm>
              <a:prstGeom prst="rect">
                <a:avLst/>
              </a:prstGeom>
              <a:blipFill rotWithShape="0">
                <a:blip r:embed="rId10"/>
                <a:stretch>
                  <a:fillRect l="-1648" t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34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515" y="108585"/>
            <a:ext cx="3269920" cy="345948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990743" y="1880234"/>
            <a:ext cx="1314864" cy="1254126"/>
            <a:chOff x="1866900" y="1765300"/>
            <a:chExt cx="1385556" cy="125730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866900" y="1765300"/>
              <a:ext cx="152400" cy="12573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66900" y="1765300"/>
              <a:ext cx="1385556" cy="79375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000250" y="2559050"/>
              <a:ext cx="1252206" cy="46355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2135367" y="1005840"/>
            <a:ext cx="1273629" cy="213380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66808" y="5309"/>
            <a:ext cx="733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rgbClr val="FFFF00"/>
                </a:solidFill>
              </a:rPr>
              <a:t>c) Chứng minh PQ là đường trung trực của 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66808" y="640761"/>
            <a:ext cx="6800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Xét (O) có :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408996" y="1117976"/>
                <a:ext cx="3074581" cy="521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groupCh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𝐐𝐂</m:t>
                          </m:r>
                        </m:e>
                      </m:groupCh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(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𝐠𝐭</m:t>
                      </m:r>
                      <m:r>
                        <m:rPr>
                          <m:nor/>
                        </m:rPr>
                        <a:rPr lang="vi-VN" sz="2400" b="1" i="0" smtClean="0">
                          <a:solidFill>
                            <a:schemeClr val="bg1"/>
                          </a:solidFill>
                        </a:rPr>
                        <m:t>)</m:t>
                      </m:r>
                    </m:oMath>
                  </m:oMathPara>
                </a14:m>
                <a:endParaRPr lang="vi-VN" sz="2400" b="1" i="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996" y="1117976"/>
                <a:ext cx="3074581" cy="521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66808" y="1728048"/>
                <a:ext cx="81446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                              ( Các góc nội tiếp chắn các cung bằng nhau) 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08" y="1728048"/>
                <a:ext cx="8144699" cy="523220"/>
              </a:xfrm>
              <a:prstGeom prst="rect">
                <a:avLst/>
              </a:prstGeom>
              <a:blipFill rotWithShape="0">
                <a:blip r:embed="rId4"/>
                <a:stretch>
                  <a:fillRect r="-823"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63885" y="1754852"/>
                <a:ext cx="1867242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𝐀𝐏𝐐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𝐂𝐏𝐐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885" y="1754852"/>
                <a:ext cx="1867242" cy="473976"/>
              </a:xfrm>
              <a:prstGeom prst="rect">
                <a:avLst/>
              </a:prstGeom>
              <a:blipFill rotWithShape="0">
                <a:blip r:embed="rId5"/>
                <a:stretch>
                  <a:fillRect t="-5128" r="-57003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66808" y="2388816"/>
                <a:ext cx="6625706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PQ là tia phân giác của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𝐀𝐏𝐂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hay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𝐈𝐏𝐂</m:t>
                        </m:r>
                      </m:e>
                    </m:acc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08" y="2388816"/>
                <a:ext cx="6625706" cy="473976"/>
              </a:xfrm>
              <a:prstGeom prst="rect">
                <a:avLst/>
              </a:prstGeom>
              <a:blipFill rotWithShape="0">
                <a:blip r:embed="rId6"/>
                <a:stretch>
                  <a:fillRect t="-8974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66807" y="2855849"/>
                <a:ext cx="6018301" cy="1772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b="1" dirty="0" smtClean="0">
                    <a:solidFill>
                      <a:schemeClr val="bg1"/>
                    </a:solidFill>
                  </a:rPr>
                  <a:t>Xét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CPI  cân tại P   ( cmt)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b="1" dirty="0" smtClean="0">
                    <a:solidFill>
                      <a:schemeClr val="bg1"/>
                    </a:solidFill>
                  </a:rPr>
                  <a:t>Mà PQ là tia phân giác của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𝐈𝐏𝐂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  ( cmt)</a:t>
                </a:r>
                <a:endParaRPr lang="en-US" sz="2400" b="1" dirty="0">
                  <a:solidFill>
                    <a:schemeClr val="bg1"/>
                  </a:solidFill>
                </a:endParaRPr>
              </a:p>
              <a:p>
                <a:r>
                  <a:rPr lang="vi-VN" b="1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07" y="2855849"/>
                <a:ext cx="6018301" cy="1772408"/>
              </a:xfrm>
              <a:prstGeom prst="rect">
                <a:avLst/>
              </a:prstGeom>
              <a:blipFill rotWithShape="0">
                <a:blip r:embed="rId7"/>
                <a:stretch>
                  <a:fillRect l="-1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66807" y="4116834"/>
                <a:ext cx="76709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PQ là đường trung trực của IC ( TC tam giác cân) </a:t>
                </a:r>
                <a14:m>
                  <m:oMath xmlns:m="http://schemas.openxmlformats.org/officeDocument/2006/math"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⇒Đ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𝐏𝐂𝐌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07" y="4116834"/>
                <a:ext cx="7670965" cy="830997"/>
              </a:xfrm>
              <a:prstGeom prst="rect">
                <a:avLst/>
              </a:prstGeom>
              <a:blipFill rotWithShape="0">
                <a:blip r:embed="rId8"/>
                <a:stretch>
                  <a:fillRect t="-5109" r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54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76550" y="1757044"/>
            <a:ext cx="25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FF00"/>
                </a:solidFill>
              </a:rPr>
              <a:t>M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999323" y="1850447"/>
            <a:ext cx="876273" cy="9126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44511" y="1828687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8175" y="2296734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63" y="2095578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37" y="73076"/>
            <a:ext cx="3269920" cy="3459480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1038225" y="2366148"/>
            <a:ext cx="2267382" cy="25263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027917" y="5236"/>
            <a:ext cx="6096000" cy="496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</a:rPr>
              <a:t>d) Chứng minh : IM // BC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27917" y="68193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Xét (O) có :</a:t>
            </a: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932957" y="1103913"/>
                <a:ext cx="1971675" cy="448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groupCh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groupCh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(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𝐠𝐭</m:t>
                      </m:r>
                      <m:r>
                        <m:rPr>
                          <m:nor/>
                        </m:rPr>
                        <a:rPr lang="vi-VN" sz="2000" b="1" i="0" smtClean="0">
                          <a:solidFill>
                            <a:schemeClr val="bg1"/>
                          </a:solidFill>
                        </a:rPr>
                        <m:t>)</m:t>
                      </m:r>
                    </m:oMath>
                  </m:oMathPara>
                </a14:m>
                <a:endParaRPr lang="vi-VN" sz="2000" b="1" i="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957" y="1103913"/>
                <a:ext cx="1971675" cy="448905"/>
              </a:xfrm>
              <a:prstGeom prst="rect">
                <a:avLst/>
              </a:prstGeom>
              <a:blipFill rotWithShape="0">
                <a:blip r:embed="rId3"/>
                <a:stretch>
                  <a:fillRect t="-18919" r="-3395"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55915" y="1726388"/>
                <a:ext cx="81446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                     ( Các góc nội tiếp chắn các cung bằng nhau) 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915" y="1726388"/>
                <a:ext cx="8144699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310115" y="1721354"/>
                <a:ext cx="1143518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15" y="1721354"/>
                <a:ext cx="1143518" cy="410177"/>
              </a:xfrm>
              <a:prstGeom prst="rect">
                <a:avLst/>
              </a:prstGeom>
              <a:blipFill rotWithShape="0">
                <a:blip r:embed="rId5"/>
                <a:stretch>
                  <a:fillRect t="-8824" r="-57447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4027917" y="2196503"/>
            <a:ext cx="5804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vi-VN" b="1" dirty="0" smtClean="0">
                <a:solidFill>
                  <a:schemeClr val="bg1"/>
                </a:solidFill>
              </a:rPr>
              <a:t>T</a:t>
            </a:r>
            <a:r>
              <a:rPr lang="vi-VN" sz="2000" b="1" dirty="0" smtClean="0">
                <a:solidFill>
                  <a:schemeClr val="bg1"/>
                </a:solidFill>
              </a:rPr>
              <a:t>a có : PQ là đường trung trực của IC ( cmt )</a:t>
            </a:r>
          </a:p>
          <a:p>
            <a:pPr>
              <a:lnSpc>
                <a:spcPct val="200000"/>
              </a:lnSpc>
            </a:pPr>
            <a:r>
              <a:rPr lang="vi-VN" b="1" dirty="0" smtClean="0">
                <a:solidFill>
                  <a:schemeClr val="bg1"/>
                </a:solidFill>
              </a:rPr>
              <a:t> </a:t>
            </a:r>
            <a:r>
              <a:rPr lang="vi-VN" sz="2000" b="1" dirty="0" smtClean="0">
                <a:solidFill>
                  <a:schemeClr val="bg1"/>
                </a:solidFill>
              </a:rPr>
              <a:t>Mà M thuộc PQ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27917" y="3568108"/>
                <a:ext cx="78899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MI = MC ( TC điểm thuộc đường trung trực của đoạn thẳng)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917" y="3568108"/>
                <a:ext cx="7889949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005924" y="4068405"/>
                <a:ext cx="518492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CMI  cân tại M  ( DHNB tam giác cân )</a:t>
                </a:r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24" y="4068405"/>
                <a:ext cx="5184923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005924" y="4592070"/>
                <a:ext cx="4327674" cy="410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   ( TC tam giác cân)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24" y="4592070"/>
                <a:ext cx="4327674" cy="410177"/>
              </a:xfrm>
              <a:prstGeom prst="rect">
                <a:avLst/>
              </a:prstGeom>
              <a:blipFill rotWithShape="0">
                <a:blip r:embed="rId8"/>
                <a:stretch>
                  <a:fillRect t="-8824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302050" y="4996877"/>
                <a:ext cx="1957844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0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𝐜𝐦𝐭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50" y="4996877"/>
                <a:ext cx="1957844" cy="410177"/>
              </a:xfrm>
              <a:prstGeom prst="rect">
                <a:avLst/>
              </a:prstGeom>
              <a:blipFill rotWithShape="0">
                <a:blip r:embed="rId9"/>
                <a:stretch>
                  <a:fillRect t="-8955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005924" y="5465773"/>
                <a:ext cx="4327674" cy="687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vi-VN" sz="2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   </a:t>
                </a:r>
              </a:p>
              <a:p>
                <a:r>
                  <a:rPr lang="vi-VN" b="1" dirty="0" smtClean="0">
                    <a:solidFill>
                      <a:schemeClr val="bg1"/>
                    </a:solidFill>
                  </a:rPr>
                  <a:t>Mà hai góc này ở vị trí so le trong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24" y="5465773"/>
                <a:ext cx="4327674" cy="687176"/>
              </a:xfrm>
              <a:prstGeom prst="rect">
                <a:avLst/>
              </a:prstGeom>
              <a:blipFill rotWithShape="0">
                <a:blip r:embed="rId10"/>
                <a:stretch>
                  <a:fillRect l="-1127" t="-4464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05923" y="6211669"/>
                <a:ext cx="7243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vi-VN" b="1" dirty="0" smtClean="0">
                    <a:solidFill>
                      <a:schemeClr val="bg1"/>
                    </a:solidFill>
                  </a:rPr>
                  <a:t>IM // BC  ( DHNB hai đường thẳng song song)  ( ĐPCM)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23" y="6211669"/>
                <a:ext cx="7243101" cy="646331"/>
              </a:xfrm>
              <a:prstGeom prst="rect">
                <a:avLst/>
              </a:prstGeom>
              <a:blipFill rotWithShape="0">
                <a:blip r:embed="rId11"/>
                <a:stretch>
                  <a:fillRect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2851232" y="1906955"/>
            <a:ext cx="454375" cy="68196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3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29" grpId="0"/>
      <p:bldP spid="30" grpId="0"/>
      <p:bldP spid="31" grpId="0"/>
      <p:bldP spid="33" grpId="0"/>
      <p:bldP spid="34" grpId="0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6425" y="1438275"/>
            <a:ext cx="78390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b="1" dirty="0" smtClean="0">
                <a:solidFill>
                  <a:srgbClr val="FFFF00"/>
                </a:solidFill>
              </a:rPr>
              <a:t>Bài tập về nhà </a:t>
            </a:r>
          </a:p>
          <a:p>
            <a:pPr>
              <a:lnSpc>
                <a:spcPct val="150000"/>
              </a:lnSpc>
            </a:pPr>
            <a:r>
              <a:rPr lang="vi-VN" sz="3600" b="1" dirty="0" smtClean="0">
                <a:solidFill>
                  <a:srgbClr val="FFFF00"/>
                </a:solidFill>
              </a:rPr>
              <a:t>Bài 43 ( SGK – Trang 83)</a:t>
            </a:r>
          </a:p>
          <a:p>
            <a:r>
              <a:rPr lang="vi-VN" sz="3600" b="1" dirty="0" smtClean="0">
                <a:solidFill>
                  <a:srgbClr val="FFFF00"/>
                </a:solidFill>
              </a:rPr>
              <a:t>Bài 30 , 31 , 32 ( SBT – Trang 78)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3585" y="2281535"/>
            <a:ext cx="8623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4800" b="1" dirty="0" smtClean="0">
                <a:ln/>
                <a:solidFill>
                  <a:srgbClr val="FFFF00"/>
                </a:solidFill>
              </a:rPr>
              <a:t>TẠM BIỆT VÀ HẸN GẶP LẠI! </a:t>
            </a:r>
          </a:p>
        </p:txBody>
      </p:sp>
    </p:spTree>
    <p:extLst>
      <p:ext uri="{BB962C8B-B14F-4D97-AF65-F5344CB8AC3E}">
        <p14:creationId xmlns:p14="http://schemas.microsoft.com/office/powerpoint/2010/main" val="257305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009" y="1373243"/>
            <a:ext cx="692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I) KIẾN THỨC GHI NHỚ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256" y="1991708"/>
            <a:ext cx="681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1)  Góc có đỉnh ở bên trong đường tròn 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0009" y="2637329"/>
            <a:ext cx="5483988" cy="1772793"/>
            <a:chOff x="220009" y="2637329"/>
            <a:chExt cx="5483988" cy="17727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20009" y="2637329"/>
                  <a:ext cx="5080000" cy="17727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𝐁𝐄𝐂</m:t>
                          </m:r>
                        </m:e>
                      </m:acc>
                    </m:oMath>
                  </a14:m>
                  <a:r>
                    <a:rPr lang="vi-VN" sz="2400" b="1" dirty="0" smtClean="0">
                      <a:solidFill>
                        <a:srgbClr val="FF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vi-VN" sz="24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là góc có đỉnh ở bên trong đường tròn chắn hai cung 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009" y="2637329"/>
                  <a:ext cx="5080000" cy="177279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80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/>
                <p:cNvSpPr/>
                <p:nvPr/>
              </p:nvSpPr>
              <p:spPr>
                <a:xfrm>
                  <a:off x="4062201" y="3261538"/>
                  <a:ext cx="1641796" cy="5227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𝐁𝐂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à 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𝐃</m:t>
                            </m:r>
                            <m:r>
                              <a:rPr lang="vi-VN" sz="24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e>
                        </m:groupChr>
                      </m:oMath>
                    </m:oMathPara>
                  </a14:m>
                  <a:endParaRPr lang="en-US" sz="2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2201" y="3261538"/>
                  <a:ext cx="1641796" cy="52277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84510" y="3903664"/>
                <a:ext cx="4928948" cy="906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𝐁𝐄𝐂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3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𝐁𝐂</m:t>
                            </m:r>
                          </m:e>
                        </m:groupChr>
                        <m:r>
                          <a:rPr lang="vi-VN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𝐃𝐀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10" y="3903664"/>
                <a:ext cx="4928948" cy="9065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2" name="TextBox 11"/>
          <p:cNvSpPr txBox="1"/>
          <p:nvPr/>
        </p:nvSpPr>
        <p:spPr>
          <a:xfrm>
            <a:off x="0" y="0"/>
            <a:ext cx="1163624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FF00"/>
                </a:solidFill>
              </a:rPr>
              <a:t>LUYỆN </a:t>
            </a:r>
            <a:r>
              <a:rPr lang="vi-VN" sz="2000" b="1" dirty="0">
                <a:solidFill>
                  <a:srgbClr val="FFFF00"/>
                </a:solidFill>
              </a:rPr>
              <a:t>TẬP 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(G</a:t>
            </a:r>
            <a:r>
              <a:rPr lang="vi-VN" sz="2400" b="1" dirty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vi-VN" sz="2400" b="1" dirty="0" smtClean="0">
                <a:solidFill>
                  <a:srgbClr val="FFFF00"/>
                </a:solidFill>
              </a:rPr>
              <a:t>góc </a:t>
            </a:r>
            <a:r>
              <a:rPr lang="vi-VN" sz="2400" b="1" dirty="0">
                <a:solidFill>
                  <a:srgbClr val="FFFF00"/>
                </a:solidFill>
              </a:rPr>
              <a:t>có đỉnh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>
                <a:solidFill>
                  <a:srgbClr val="FFFF00"/>
                </a:solidFill>
              </a:rPr>
              <a:t>ở bên ngoài đường tròn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endParaRPr lang="vi-VN" sz="2000" b="1" u="sng" dirty="0" smtClean="0">
              <a:solidFill>
                <a:srgbClr val="FFFF00"/>
              </a:solidFill>
            </a:endParaRP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7300913" y="1484313"/>
            <a:ext cx="3473450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3"/>
          <p:cNvSpPr>
            <a:spLocks noChangeAspect="1" noChangeArrowheads="1" noTextEdit="1"/>
          </p:cNvSpPr>
          <p:nvPr/>
        </p:nvSpPr>
        <p:spPr bwMode="auto">
          <a:xfrm>
            <a:off x="7089775" y="1584325"/>
            <a:ext cx="384175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7802166" y="2112963"/>
            <a:ext cx="3036888" cy="3028950"/>
          </a:xfrm>
          <a:prstGeom prst="ellipse">
            <a:avLst/>
          </a:prstGeom>
          <a:noFill/>
          <a:ln w="34925" cap="flat">
            <a:solidFill>
              <a:srgbClr val="FFFF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H="1">
            <a:off x="8113316" y="1496220"/>
            <a:ext cx="1181100" cy="3830638"/>
          </a:xfrm>
          <a:prstGeom prst="line">
            <a:avLst/>
          </a:prstGeom>
          <a:noFill/>
          <a:ln w="34925" cap="flat">
            <a:solidFill>
              <a:srgbClr val="FFFF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7201694" y="2095152"/>
            <a:ext cx="3043238" cy="3219450"/>
          </a:xfrm>
          <a:prstGeom prst="line">
            <a:avLst/>
          </a:prstGeom>
          <a:noFill/>
          <a:ln w="34925" cap="flat">
            <a:solidFill>
              <a:srgbClr val="FFFF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" name="Group 16"/>
          <p:cNvGrpSpPr>
            <a:grpSpLocks/>
          </p:cNvGrpSpPr>
          <p:nvPr/>
        </p:nvGrpSpPr>
        <p:grpSpPr bwMode="auto">
          <a:xfrm>
            <a:off x="8604250" y="3371850"/>
            <a:ext cx="422275" cy="373063"/>
            <a:chOff x="5420" y="2124"/>
            <a:chExt cx="266" cy="235"/>
          </a:xfrm>
        </p:grpSpPr>
        <p:sp>
          <p:nvSpPr>
            <p:cNvPr id="69" name="Oval 13"/>
            <p:cNvSpPr>
              <a:spLocks noChangeArrowheads="1"/>
            </p:cNvSpPr>
            <p:nvPr/>
          </p:nvSpPr>
          <p:spPr bwMode="auto">
            <a:xfrm>
              <a:off x="5420" y="2244"/>
              <a:ext cx="29" cy="29"/>
            </a:xfrm>
            <a:prstGeom prst="ellipse">
              <a:avLst/>
            </a:prstGeom>
            <a:solidFill>
              <a:srgbClr val="FFFF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14"/>
            <p:cNvSpPr>
              <a:spLocks noChangeArrowheads="1"/>
            </p:cNvSpPr>
            <p:nvPr/>
          </p:nvSpPr>
          <p:spPr bwMode="auto">
            <a:xfrm>
              <a:off x="5420" y="2244"/>
              <a:ext cx="29" cy="29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>
              <a:off x="5495" y="2124"/>
              <a:ext cx="19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20"/>
          <p:cNvGrpSpPr>
            <a:grpSpLocks/>
          </p:cNvGrpSpPr>
          <p:nvPr/>
        </p:nvGrpSpPr>
        <p:grpSpPr bwMode="auto">
          <a:xfrm>
            <a:off x="9807575" y="4968875"/>
            <a:ext cx="303213" cy="452438"/>
            <a:chOff x="6178" y="3130"/>
            <a:chExt cx="191" cy="285"/>
          </a:xfrm>
        </p:grpSpPr>
        <p:sp>
          <p:nvSpPr>
            <p:cNvPr id="66" name="Oval 17"/>
            <p:cNvSpPr>
              <a:spLocks noChangeArrowheads="1"/>
            </p:cNvSpPr>
            <p:nvPr/>
          </p:nvSpPr>
          <p:spPr bwMode="auto">
            <a:xfrm>
              <a:off x="6258" y="3130"/>
              <a:ext cx="29" cy="29"/>
            </a:xfrm>
            <a:prstGeom prst="ellipse">
              <a:avLst/>
            </a:prstGeom>
            <a:solidFill>
              <a:srgbClr val="FFFF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8"/>
            <p:cNvSpPr>
              <a:spLocks noChangeArrowheads="1"/>
            </p:cNvSpPr>
            <p:nvPr/>
          </p:nvSpPr>
          <p:spPr bwMode="auto">
            <a:xfrm>
              <a:off x="6258" y="3130"/>
              <a:ext cx="29" cy="29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19"/>
            <p:cNvSpPr>
              <a:spLocks noChangeArrowheads="1"/>
            </p:cNvSpPr>
            <p:nvPr/>
          </p:nvSpPr>
          <p:spPr bwMode="auto">
            <a:xfrm>
              <a:off x="6178" y="3180"/>
              <a:ext cx="19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0" name="Group 24"/>
          <p:cNvGrpSpPr>
            <a:grpSpLocks/>
          </p:cNvGrpSpPr>
          <p:nvPr/>
        </p:nvGrpSpPr>
        <p:grpSpPr bwMode="auto">
          <a:xfrm>
            <a:off x="7704138" y="2795588"/>
            <a:ext cx="319088" cy="373063"/>
            <a:chOff x="4853" y="1761"/>
            <a:chExt cx="201" cy="235"/>
          </a:xfrm>
        </p:grpSpPr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5008" y="1807"/>
              <a:ext cx="29" cy="30"/>
            </a:xfrm>
            <a:prstGeom prst="ellipse">
              <a:avLst/>
            </a:prstGeom>
            <a:solidFill>
              <a:srgbClr val="FFFF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22"/>
            <p:cNvSpPr>
              <a:spLocks noChangeArrowheads="1"/>
            </p:cNvSpPr>
            <p:nvPr/>
          </p:nvSpPr>
          <p:spPr bwMode="auto">
            <a:xfrm>
              <a:off x="5008" y="1807"/>
              <a:ext cx="29" cy="30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3"/>
            <p:cNvSpPr>
              <a:spLocks noChangeArrowheads="1"/>
            </p:cNvSpPr>
            <p:nvPr/>
          </p:nvSpPr>
          <p:spPr bwMode="auto">
            <a:xfrm>
              <a:off x="4853" y="1761"/>
              <a:ext cx="20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 28"/>
          <p:cNvGrpSpPr>
            <a:grpSpLocks/>
          </p:cNvGrpSpPr>
          <p:nvPr/>
        </p:nvGrpSpPr>
        <p:grpSpPr bwMode="auto">
          <a:xfrm>
            <a:off x="7993063" y="4664075"/>
            <a:ext cx="303213" cy="373063"/>
            <a:chOff x="5035" y="2938"/>
            <a:chExt cx="191" cy="235"/>
          </a:xfrm>
        </p:grpSpPr>
        <p:sp>
          <p:nvSpPr>
            <p:cNvPr id="60" name="Oval 25"/>
            <p:cNvSpPr>
              <a:spLocks noChangeArrowheads="1"/>
            </p:cNvSpPr>
            <p:nvPr/>
          </p:nvSpPr>
          <p:spPr bwMode="auto">
            <a:xfrm>
              <a:off x="5196" y="2971"/>
              <a:ext cx="29" cy="30"/>
            </a:xfrm>
            <a:prstGeom prst="ellipse">
              <a:avLst/>
            </a:prstGeom>
            <a:solidFill>
              <a:srgbClr val="FFFF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26"/>
            <p:cNvSpPr>
              <a:spLocks noChangeArrowheads="1"/>
            </p:cNvSpPr>
            <p:nvPr/>
          </p:nvSpPr>
          <p:spPr bwMode="auto">
            <a:xfrm>
              <a:off x="5196" y="2971"/>
              <a:ext cx="29" cy="30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5035" y="2938"/>
              <a:ext cx="19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32"/>
          <p:cNvGrpSpPr>
            <a:grpSpLocks/>
          </p:cNvGrpSpPr>
          <p:nvPr/>
        </p:nvGrpSpPr>
        <p:grpSpPr bwMode="auto">
          <a:xfrm>
            <a:off x="8882063" y="1817688"/>
            <a:ext cx="303213" cy="373063"/>
            <a:chOff x="5595" y="1145"/>
            <a:chExt cx="191" cy="235"/>
          </a:xfrm>
        </p:grpSpPr>
        <p:sp>
          <p:nvSpPr>
            <p:cNvPr id="57" name="Oval 29"/>
            <p:cNvSpPr>
              <a:spLocks noChangeArrowheads="1"/>
            </p:cNvSpPr>
            <p:nvPr/>
          </p:nvSpPr>
          <p:spPr bwMode="auto">
            <a:xfrm>
              <a:off x="5702" y="1327"/>
              <a:ext cx="29" cy="29"/>
            </a:xfrm>
            <a:prstGeom prst="ellipse">
              <a:avLst/>
            </a:prstGeom>
            <a:solidFill>
              <a:srgbClr val="FFFF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30"/>
            <p:cNvSpPr>
              <a:spLocks noChangeArrowheads="1"/>
            </p:cNvSpPr>
            <p:nvPr/>
          </p:nvSpPr>
          <p:spPr bwMode="auto">
            <a:xfrm>
              <a:off x="5702" y="1327"/>
              <a:ext cx="29" cy="29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1"/>
            <p:cNvSpPr>
              <a:spLocks noChangeArrowheads="1"/>
            </p:cNvSpPr>
            <p:nvPr/>
          </p:nvSpPr>
          <p:spPr bwMode="auto">
            <a:xfrm>
              <a:off x="5595" y="1145"/>
              <a:ext cx="19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9297605" y="3500438"/>
            <a:ext cx="334963" cy="338138"/>
            <a:chOff x="5844" y="2205"/>
            <a:chExt cx="211" cy="213"/>
          </a:xfrm>
        </p:grpSpPr>
        <p:sp>
          <p:nvSpPr>
            <p:cNvPr id="54" name="Oval 33"/>
            <p:cNvSpPr>
              <a:spLocks noChangeArrowheads="1"/>
            </p:cNvSpPr>
            <p:nvPr/>
          </p:nvSpPr>
          <p:spPr bwMode="auto">
            <a:xfrm>
              <a:off x="5844" y="2270"/>
              <a:ext cx="29" cy="29"/>
            </a:xfrm>
            <a:prstGeom prst="ellipse">
              <a:avLst/>
            </a:prstGeom>
            <a:solidFill>
              <a:srgbClr val="FFFF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34"/>
            <p:cNvSpPr>
              <a:spLocks noChangeArrowheads="1"/>
            </p:cNvSpPr>
            <p:nvPr/>
          </p:nvSpPr>
          <p:spPr bwMode="auto">
            <a:xfrm>
              <a:off x="5844" y="2270"/>
              <a:ext cx="29" cy="29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35"/>
            <p:cNvSpPr>
              <a:spLocks noChangeArrowheads="1"/>
            </p:cNvSpPr>
            <p:nvPr/>
          </p:nvSpPr>
          <p:spPr bwMode="auto">
            <a:xfrm>
              <a:off x="5917" y="2205"/>
              <a:ext cx="1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76" name="Arc 75"/>
          <p:cNvSpPr/>
          <p:nvPr/>
        </p:nvSpPr>
        <p:spPr>
          <a:xfrm rot="7342475">
            <a:off x="8444023" y="3455193"/>
            <a:ext cx="449326" cy="579438"/>
          </a:xfrm>
          <a:prstGeom prst="arc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5" grpId="0"/>
      <p:bldP spid="25" grpId="0" animBg="1"/>
      <p:bldP spid="26" grpId="0" animBg="1"/>
      <p:bldP spid="27" grpId="0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0928" y="1396336"/>
            <a:ext cx="6186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2</a:t>
            </a:r>
            <a:r>
              <a:rPr lang="vi-VN" sz="2400" b="1" dirty="0" smtClean="0">
                <a:solidFill>
                  <a:srgbClr val="FFFF00"/>
                </a:solidFill>
              </a:rPr>
              <a:t>)  Góc có đỉnh ở bên ngoài đường tròn  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1" y="2755122"/>
            <a:ext cx="3315760" cy="20878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821" y="2877599"/>
            <a:ext cx="3499120" cy="19659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7753" y="5397120"/>
                <a:ext cx="3175156" cy="80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𝐁𝐄𝐂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𝐁𝐂</m:t>
                            </m:r>
                          </m:e>
                        </m:groupCh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−  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𝐀𝐃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53" y="5397120"/>
                <a:ext cx="3175156" cy="807209"/>
              </a:xfrm>
              <a:prstGeom prst="rect">
                <a:avLst/>
              </a:prstGeom>
              <a:blipFill rotWithShape="0">
                <a:blip r:embed="rId5"/>
                <a:stretch>
                  <a:fillRect b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30546" y="5263920"/>
                <a:ext cx="3175156" cy="80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𝐁𝐄𝐂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𝐁𝐂</m:t>
                            </m:r>
                          </m:e>
                        </m:groupCh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−  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546" y="5263920"/>
                <a:ext cx="3175156" cy="807209"/>
              </a:xfrm>
              <a:prstGeom prst="rect">
                <a:avLst/>
              </a:prstGeom>
              <a:blipFill rotWithShape="0"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622692" y="5047775"/>
                <a:ext cx="3653636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𝐀𝐄𝐂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𝐦</m:t>
                            </m:r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</m:groupCh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−  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8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𝐧</m:t>
                            </m:r>
                            <m:r>
                              <a:rPr lang="vi-VN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2692" y="5047775"/>
                <a:ext cx="3653636" cy="803618"/>
              </a:xfrm>
              <a:prstGeom prst="rect">
                <a:avLst/>
              </a:prstGeom>
              <a:blipFill rotWithShape="0">
                <a:blip r:embed="rId7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8531845" y="2673383"/>
            <a:ext cx="3499120" cy="2374392"/>
            <a:chOff x="8532360" y="2327158"/>
            <a:chExt cx="3499120" cy="237439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32360" y="2327158"/>
              <a:ext cx="3499120" cy="2374392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9895840" y="2958681"/>
              <a:ext cx="38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>
                  <a:solidFill>
                    <a:schemeClr val="bg1"/>
                  </a:solidFill>
                </a:rPr>
                <a:t>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541760" y="3281120"/>
              <a:ext cx="38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</a:rPr>
                <a:t>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0" y="2111424"/>
            <a:ext cx="4279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700" b="1" dirty="0" smtClean="0">
                <a:solidFill>
                  <a:schemeClr val="bg1"/>
                </a:solidFill>
              </a:rPr>
              <a:t>TH1:Hai cạnh của góc là cát  tuyến với </a:t>
            </a:r>
          </a:p>
          <a:p>
            <a:r>
              <a:rPr lang="vi-VN" sz="1700" b="1" dirty="0" smtClean="0">
                <a:solidFill>
                  <a:schemeClr val="bg1"/>
                </a:solidFill>
              </a:rPr>
              <a:t>đường tròn.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78201" y="2139569"/>
            <a:ext cx="4279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700" b="1" dirty="0" smtClean="0">
                <a:solidFill>
                  <a:schemeClr val="bg1"/>
                </a:solidFill>
              </a:rPr>
              <a:t>TH2 : Một cạnh của góc là cát tuyến, một cạnh là tiếp tuyến với đường tròn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22692" y="1960265"/>
            <a:ext cx="3821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700" b="1" dirty="0" smtClean="0">
                <a:solidFill>
                  <a:schemeClr val="bg1"/>
                </a:solidFill>
              </a:rPr>
              <a:t>TH3 : Hai cạnh của góc là tiếp tuyến với đường tròn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 useBgFill="1">
        <p:nvSpPr>
          <p:cNvPr id="17" name="TextBox 16"/>
          <p:cNvSpPr txBox="1"/>
          <p:nvPr/>
        </p:nvSpPr>
        <p:spPr>
          <a:xfrm>
            <a:off x="0" y="0"/>
            <a:ext cx="1163624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FF00"/>
                </a:solidFill>
              </a:rPr>
              <a:t>LUYỆN </a:t>
            </a:r>
            <a:r>
              <a:rPr lang="vi-VN" sz="2000" b="1" dirty="0">
                <a:solidFill>
                  <a:srgbClr val="FFFF00"/>
                </a:solidFill>
              </a:rPr>
              <a:t>TẬP 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(G</a:t>
            </a:r>
            <a:r>
              <a:rPr lang="vi-VN" sz="2400" b="1" dirty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vi-VN" sz="2400" b="1" dirty="0" smtClean="0">
                <a:solidFill>
                  <a:srgbClr val="FFFF00"/>
                </a:solidFill>
              </a:rPr>
              <a:t>góc </a:t>
            </a:r>
            <a:r>
              <a:rPr lang="vi-VN" sz="2400" b="1" dirty="0">
                <a:solidFill>
                  <a:srgbClr val="FFFF00"/>
                </a:solidFill>
              </a:rPr>
              <a:t>có đỉnh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>
                <a:solidFill>
                  <a:srgbClr val="FFFF00"/>
                </a:solidFill>
              </a:rPr>
              <a:t>ở bên ngoài đường tròn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endParaRPr lang="vi-VN" sz="2000" b="1" u="sng" dirty="0" smtClean="0">
              <a:solidFill>
                <a:srgbClr val="FFFF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178201" y="1960265"/>
            <a:ext cx="0" cy="48977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48650" y="1858001"/>
            <a:ext cx="0" cy="49999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6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0" y="0"/>
            <a:ext cx="1163624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FF00"/>
                </a:solidFill>
              </a:rPr>
              <a:t>LUYỆN </a:t>
            </a:r>
            <a:r>
              <a:rPr lang="vi-VN" sz="2000" b="1" dirty="0">
                <a:solidFill>
                  <a:srgbClr val="FFFF00"/>
                </a:solidFill>
              </a:rPr>
              <a:t>TẬP </a:t>
            </a:r>
            <a:endParaRPr lang="en-US" sz="28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(G</a:t>
            </a:r>
            <a:r>
              <a:rPr lang="vi-VN" sz="2400" b="1" dirty="0">
                <a:solidFill>
                  <a:srgbClr val="FFFF00"/>
                </a:solidFill>
              </a:rPr>
              <a:t>óc có đỉnh ở bên trong đường tròn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vi-VN" sz="2400" b="1" dirty="0" smtClean="0">
                <a:solidFill>
                  <a:srgbClr val="FFFF00"/>
                </a:solidFill>
              </a:rPr>
              <a:t>góc </a:t>
            </a:r>
            <a:r>
              <a:rPr lang="vi-VN" sz="2400" b="1" dirty="0">
                <a:solidFill>
                  <a:srgbClr val="FFFF00"/>
                </a:solidFill>
              </a:rPr>
              <a:t>có đỉnh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>
                <a:solidFill>
                  <a:srgbClr val="FFFF00"/>
                </a:solidFill>
              </a:rPr>
              <a:t>ở bên ngoài đường tròn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endParaRPr lang="vi-VN" sz="2000" b="1" u="sng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720" y="1162702"/>
            <a:ext cx="692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II) LUYỆN TẬP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128" y="1496137"/>
            <a:ext cx="115011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rgbClr val="FFFF00"/>
                </a:solidFill>
              </a:rPr>
              <a:t>Bài 1 </a:t>
            </a:r>
            <a:r>
              <a:rPr lang="vi-VN" sz="2400" b="1" dirty="0" smtClean="0">
                <a:solidFill>
                  <a:schemeClr val="bg1"/>
                </a:solidFill>
              </a:rPr>
              <a:t>.  Qua điểm S nằm bên ngoài đường tròn (O), vẽ tiếp tuyến SA và cát tuyến SBC của đường tròn ( SB &lt; SC ) . Tia phân giác của góc BAC cắt dây BC tại D và cắt (O) tại E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vi-VN" sz="2400" b="1" dirty="0" smtClean="0">
                <a:solidFill>
                  <a:schemeClr val="bg1"/>
                </a:solidFill>
              </a:rPr>
              <a:t>Chứng minh SA = SD 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vi-VN" sz="2400" b="1" dirty="0" smtClean="0">
                <a:solidFill>
                  <a:schemeClr val="bg1"/>
                </a:solidFill>
              </a:rPr>
              <a:t>SD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= SB . SC  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4655344" y="3145631"/>
            <a:ext cx="51212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7107238" y="3429000"/>
            <a:ext cx="2535238" cy="2530475"/>
          </a:xfrm>
          <a:prstGeom prst="ellipse">
            <a:avLst/>
          </a:prstGeom>
          <a:noFill/>
          <a:ln w="30163" cap="flat">
            <a:solidFill>
              <a:srgbClr val="FFFD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876801" y="5267325"/>
            <a:ext cx="4576763" cy="90488"/>
          </a:xfrm>
          <a:prstGeom prst="line">
            <a:avLst/>
          </a:prstGeom>
          <a:noFill/>
          <a:ln w="30163" cap="flat">
            <a:solidFill>
              <a:srgbClr val="FFFD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4872769" y="3521163"/>
            <a:ext cx="2974975" cy="1725613"/>
          </a:xfrm>
          <a:prstGeom prst="line">
            <a:avLst/>
          </a:prstGeom>
          <a:noFill/>
          <a:ln w="30163" cap="flat">
            <a:solidFill>
              <a:srgbClr val="FFFD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7270751" y="3541713"/>
            <a:ext cx="581025" cy="1773238"/>
          </a:xfrm>
          <a:prstGeom prst="line">
            <a:avLst/>
          </a:prstGeom>
          <a:noFill/>
          <a:ln w="30163" cap="flat">
            <a:solidFill>
              <a:srgbClr val="FFFD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7851776" y="3541713"/>
            <a:ext cx="1601788" cy="1816100"/>
          </a:xfrm>
          <a:prstGeom prst="line">
            <a:avLst/>
          </a:prstGeom>
          <a:noFill/>
          <a:ln w="30163" cap="flat">
            <a:solidFill>
              <a:srgbClr val="FFFD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7851776" y="3541713"/>
            <a:ext cx="498475" cy="2417763"/>
          </a:xfrm>
          <a:prstGeom prst="line">
            <a:avLst/>
          </a:prstGeom>
          <a:noFill/>
          <a:ln w="30163" cap="flat">
            <a:solidFill>
              <a:srgbClr val="FFFD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8010526" y="5292725"/>
            <a:ext cx="274638" cy="377825"/>
            <a:chOff x="5046" y="3334"/>
            <a:chExt cx="173" cy="238"/>
          </a:xfrm>
        </p:grpSpPr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5153" y="3334"/>
              <a:ext cx="51" cy="51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12"/>
            <p:cNvSpPr>
              <a:spLocks noChangeArrowheads="1"/>
            </p:cNvSpPr>
            <p:nvPr/>
          </p:nvSpPr>
          <p:spPr bwMode="auto">
            <a:xfrm>
              <a:off x="5153" y="3334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5046" y="3369"/>
              <a:ext cx="17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1" u="none" strike="noStrike" cap="none" normalizeH="0" baseline="0" dirty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8253413" y="5918200"/>
            <a:ext cx="261938" cy="415925"/>
            <a:chOff x="5199" y="3728"/>
            <a:chExt cx="165" cy="262"/>
          </a:xfrm>
        </p:grpSpPr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5234" y="3728"/>
              <a:ext cx="51" cy="51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16"/>
            <p:cNvSpPr>
              <a:spLocks noChangeArrowheads="1"/>
            </p:cNvSpPr>
            <p:nvPr/>
          </p:nvSpPr>
          <p:spPr bwMode="auto">
            <a:xfrm>
              <a:off x="5234" y="3728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5199" y="3787"/>
              <a:ext cx="16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1" u="none" strike="noStrike" cap="none" normalizeH="0" baseline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7085013" y="5275263"/>
            <a:ext cx="261938" cy="385763"/>
            <a:chOff x="4463" y="3323"/>
            <a:chExt cx="165" cy="243"/>
          </a:xfrm>
        </p:grpSpPr>
        <p:sp>
          <p:nvSpPr>
            <p:cNvPr id="35" name="Oval 19"/>
            <p:cNvSpPr>
              <a:spLocks noChangeArrowheads="1"/>
            </p:cNvSpPr>
            <p:nvPr/>
          </p:nvSpPr>
          <p:spPr bwMode="auto">
            <a:xfrm>
              <a:off x="4555" y="3323"/>
              <a:ext cx="51" cy="50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20"/>
            <p:cNvSpPr>
              <a:spLocks noChangeArrowheads="1"/>
            </p:cNvSpPr>
            <p:nvPr/>
          </p:nvSpPr>
          <p:spPr bwMode="auto">
            <a:xfrm>
              <a:off x="4555" y="3323"/>
              <a:ext cx="51" cy="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4463" y="3363"/>
              <a:ext cx="16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1" u="none" strike="noStrike" cap="none" normalizeH="0" baseline="0" dirty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26"/>
          <p:cNvGrpSpPr>
            <a:grpSpLocks/>
          </p:cNvGrpSpPr>
          <p:nvPr/>
        </p:nvGrpSpPr>
        <p:grpSpPr bwMode="auto">
          <a:xfrm>
            <a:off x="8334380" y="4652970"/>
            <a:ext cx="249238" cy="354013"/>
            <a:chOff x="5250" y="2931"/>
            <a:chExt cx="157" cy="223"/>
          </a:xfrm>
        </p:grpSpPr>
        <p:sp>
          <p:nvSpPr>
            <p:cNvPr id="32" name="Oval 23"/>
            <p:cNvSpPr>
              <a:spLocks noChangeArrowheads="1"/>
            </p:cNvSpPr>
            <p:nvPr/>
          </p:nvSpPr>
          <p:spPr bwMode="auto">
            <a:xfrm>
              <a:off x="5250" y="2931"/>
              <a:ext cx="51" cy="51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4"/>
            <p:cNvSpPr>
              <a:spLocks noChangeArrowheads="1"/>
            </p:cNvSpPr>
            <p:nvPr/>
          </p:nvSpPr>
          <p:spPr bwMode="auto">
            <a:xfrm>
              <a:off x="5250" y="2931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5288" y="2970"/>
              <a:ext cx="11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u="none" strike="noStrike" cap="none" normalizeH="0" baseline="0" dirty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9413876" y="5318125"/>
            <a:ext cx="352425" cy="371475"/>
            <a:chOff x="5930" y="3350"/>
            <a:chExt cx="222" cy="234"/>
          </a:xfrm>
        </p:grpSpPr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5930" y="3350"/>
              <a:ext cx="51" cy="51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5930" y="3350"/>
              <a:ext cx="51" cy="51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987" y="3381"/>
              <a:ext cx="16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1" u="none" strike="noStrike" cap="none" normalizeH="0" baseline="0" dirty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4775201" y="5227638"/>
            <a:ext cx="234950" cy="392113"/>
            <a:chOff x="3008" y="3293"/>
            <a:chExt cx="148" cy="247"/>
          </a:xfrm>
        </p:grpSpPr>
        <p:sp>
          <p:nvSpPr>
            <p:cNvPr id="26" name="Oval 31"/>
            <p:cNvSpPr>
              <a:spLocks noChangeArrowheads="1"/>
            </p:cNvSpPr>
            <p:nvPr/>
          </p:nvSpPr>
          <p:spPr bwMode="auto">
            <a:xfrm>
              <a:off x="3047" y="3293"/>
              <a:ext cx="50" cy="50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32"/>
            <p:cNvSpPr>
              <a:spLocks noChangeArrowheads="1"/>
            </p:cNvSpPr>
            <p:nvPr/>
          </p:nvSpPr>
          <p:spPr bwMode="auto">
            <a:xfrm>
              <a:off x="3047" y="3293"/>
              <a:ext cx="50" cy="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008" y="3337"/>
              <a:ext cx="14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1" u="none" strike="noStrike" cap="none" normalizeH="0" baseline="0" dirty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38"/>
          <p:cNvGrpSpPr>
            <a:grpSpLocks/>
          </p:cNvGrpSpPr>
          <p:nvPr/>
        </p:nvGrpSpPr>
        <p:grpSpPr bwMode="auto">
          <a:xfrm>
            <a:off x="7700963" y="3284538"/>
            <a:ext cx="261938" cy="322263"/>
            <a:chOff x="4851" y="2069"/>
            <a:chExt cx="165" cy="203"/>
          </a:xfrm>
        </p:grpSpPr>
        <p:sp>
          <p:nvSpPr>
            <p:cNvPr id="23" name="Oval 35"/>
            <p:cNvSpPr>
              <a:spLocks noChangeArrowheads="1"/>
            </p:cNvSpPr>
            <p:nvPr/>
          </p:nvSpPr>
          <p:spPr bwMode="auto">
            <a:xfrm>
              <a:off x="4921" y="2206"/>
              <a:ext cx="51" cy="50"/>
            </a:xfrm>
            <a:prstGeom prst="ellipse">
              <a:avLst/>
            </a:prstGeom>
            <a:solidFill>
              <a:srgbClr val="FFFDF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4921" y="2206"/>
              <a:ext cx="51" cy="50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4851" y="2069"/>
              <a:ext cx="16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1" i="1" u="none" strike="noStrike" cap="none" normalizeH="0" baseline="0" dirty="0" smtClean="0">
                  <a:ln>
                    <a:noFill/>
                  </a:ln>
                  <a:solidFill>
                    <a:srgbClr val="FDFDFD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Arc 2"/>
          <p:cNvSpPr/>
          <p:nvPr/>
        </p:nvSpPr>
        <p:spPr>
          <a:xfrm rot="6141657">
            <a:off x="7676357" y="3524168"/>
            <a:ext cx="504825" cy="704849"/>
          </a:xfrm>
          <a:prstGeom prst="arc">
            <a:avLst>
              <a:gd name="adj1" fmla="val 16582576"/>
              <a:gd name="adj2" fmla="val 2007213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7768876">
            <a:off x="7492117" y="3687564"/>
            <a:ext cx="504825" cy="704849"/>
          </a:xfrm>
          <a:prstGeom prst="arc">
            <a:avLst>
              <a:gd name="adj1" fmla="val 16200000"/>
              <a:gd name="adj2" fmla="val 21111885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5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52745" y="246474"/>
            <a:ext cx="3722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vi-VN" sz="2400" b="1" dirty="0" smtClean="0">
                <a:solidFill>
                  <a:srgbClr val="FFFF00"/>
                </a:solidFill>
              </a:rPr>
              <a:t>Chứng minh SA = SD </a:t>
            </a:r>
          </a:p>
        </p:txBody>
      </p:sp>
      <p:sp>
        <p:nvSpPr>
          <p:cNvPr id="6" name="Up Arrow 5"/>
          <p:cNvSpPr/>
          <p:nvPr/>
        </p:nvSpPr>
        <p:spPr>
          <a:xfrm>
            <a:off x="7881400" y="688363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53360" y="1073679"/>
                <a:ext cx="16560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𝜟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𝐀𝐒𝐃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𝐧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𝐭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𝐢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𝐒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360" y="1073679"/>
                <a:ext cx="165608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735" r="-32721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Up Arrow 7"/>
          <p:cNvSpPr/>
          <p:nvPr/>
        </p:nvSpPr>
        <p:spPr>
          <a:xfrm>
            <a:off x="7936380" y="1429029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0916" y="1932158"/>
                <a:ext cx="2171170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𝐒𝐀𝐃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𝐒𝐃𝐀</m:t>
                        </m:r>
                      </m:e>
                    </m:acc>
                  </m:oMath>
                </a14:m>
                <a:endPara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916" y="1932158"/>
                <a:ext cx="2171170" cy="473976"/>
              </a:xfrm>
              <a:prstGeom prst="rect">
                <a:avLst/>
              </a:prstGeom>
              <a:blipFill rotWithShape="0">
                <a:blip r:embed="rId3"/>
                <a:stretch>
                  <a:fillRect t="-6410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270098" y="3071779"/>
                <a:ext cx="4928948" cy="906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0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DA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e>
                        </m:groupCh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2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vi-VN" sz="32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098" y="3071779"/>
                <a:ext cx="4928948" cy="9065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78608" y="3307453"/>
                <a:ext cx="2512056" cy="908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4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SAD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𝐁𝐄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608" y="3307453"/>
                <a:ext cx="2512056" cy="908069"/>
              </a:xfrm>
              <a:prstGeom prst="rect">
                <a:avLst/>
              </a:prstGeom>
              <a:blipFill rotWithShape="0">
                <a:blip r:embed="rId5"/>
                <a:stretch>
                  <a:fillRect b="-4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5773926" y="2390137"/>
            <a:ext cx="4998720" cy="948051"/>
            <a:chOff x="5773926" y="2390137"/>
            <a:chExt cx="4998720" cy="948051"/>
          </a:xfrm>
        </p:grpSpPr>
        <p:grpSp>
          <p:nvGrpSpPr>
            <p:cNvPr id="10" name="Group 9"/>
            <p:cNvGrpSpPr/>
            <p:nvPr/>
          </p:nvGrpSpPr>
          <p:grpSpPr>
            <a:xfrm>
              <a:off x="5773926" y="2390137"/>
              <a:ext cx="4998720" cy="885289"/>
              <a:chOff x="7792385" y="1401272"/>
              <a:chExt cx="3067050" cy="1180385"/>
            </a:xfrm>
          </p:grpSpPr>
          <p:sp>
            <p:nvSpPr>
              <p:cNvPr id="11" name="Up Arrow Callout 10"/>
              <p:cNvSpPr/>
              <p:nvPr/>
            </p:nvSpPr>
            <p:spPr>
              <a:xfrm>
                <a:off x="7792385" y="1999994"/>
                <a:ext cx="3067050" cy="152400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75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" name="Up Arrow 11"/>
              <p:cNvSpPr/>
              <p:nvPr/>
            </p:nvSpPr>
            <p:spPr>
              <a:xfrm>
                <a:off x="9079386" y="1401272"/>
                <a:ext cx="140569" cy="546203"/>
              </a:xfrm>
              <a:prstGeom prst="up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" name="Up Arrow 12"/>
              <p:cNvSpPr/>
              <p:nvPr/>
            </p:nvSpPr>
            <p:spPr>
              <a:xfrm>
                <a:off x="7792385" y="2167284"/>
                <a:ext cx="219435" cy="397360"/>
              </a:xfrm>
              <a:prstGeom prst="up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Up Arrow 13"/>
              <p:cNvSpPr/>
              <p:nvPr/>
            </p:nvSpPr>
            <p:spPr>
              <a:xfrm>
                <a:off x="10658471" y="2150272"/>
                <a:ext cx="200471" cy="431385"/>
              </a:xfrm>
              <a:prstGeom prst="up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22" name="Up Arrow 21"/>
            <p:cNvSpPr/>
            <p:nvPr/>
          </p:nvSpPr>
          <p:spPr>
            <a:xfrm>
              <a:off x="7983976" y="3040168"/>
              <a:ext cx="357638" cy="29802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483033" y="3296708"/>
                <a:ext cx="2032000" cy="52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vi-VN" sz="24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vi-VN" sz="24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𝐄</m:t>
                        </m:r>
                      </m:e>
                    </m:groupChr>
                  </m:oMath>
                </a14:m>
                <a:r>
                  <a:rPr lang="vi-VN" sz="2400" b="1" dirty="0" smtClean="0">
                    <a:solidFill>
                      <a:srgbClr val="FFFF00"/>
                    </a:solidFill>
                  </a:rPr>
                  <a:t> =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𝐄𝐂</m:t>
                        </m:r>
                      </m:e>
                    </m:groupCh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033" y="3296708"/>
                <a:ext cx="2032000" cy="521553"/>
              </a:xfrm>
              <a:prstGeom prst="rect">
                <a:avLst/>
              </a:prstGeom>
              <a:blipFill rotWithShape="0">
                <a:blip r:embed="rId6"/>
                <a:stretch>
                  <a:fillRect b="-2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Up Arrow 24"/>
          <p:cNvSpPr/>
          <p:nvPr/>
        </p:nvSpPr>
        <p:spPr>
          <a:xfrm>
            <a:off x="7983976" y="3697185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29256" y="4084615"/>
                <a:ext cx="4719743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𝐁𝐀𝐄</m:t>
                        </m:r>
                      </m:e>
                    </m:acc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𝐂𝐀𝐄</m:t>
                        </m:r>
                      </m:e>
                    </m:acc>
                  </m:oMath>
                </a14:m>
                <a:endParaRPr lang="vi-VN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256" y="4084615"/>
                <a:ext cx="4719743" cy="4739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Up Arrow 28"/>
          <p:cNvSpPr/>
          <p:nvPr/>
        </p:nvSpPr>
        <p:spPr>
          <a:xfrm>
            <a:off x="3627454" y="4215522"/>
            <a:ext cx="262819" cy="481527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934852" y="4090718"/>
                <a:ext cx="1976692" cy="2049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𝐒𝐃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vi-VN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000" dirty="0" smtClean="0">
                    <a:solidFill>
                      <a:schemeClr val="bg1"/>
                    </a:solidFill>
                  </a:rPr>
                  <a:t>là góc có đỉnh ở bên trong đường tròn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4852" y="4090718"/>
                <a:ext cx="1976692" cy="2049792"/>
              </a:xfrm>
              <a:prstGeom prst="rect">
                <a:avLst/>
              </a:prstGeom>
              <a:blipFill rotWithShape="0">
                <a:blip r:embed="rId8"/>
                <a:stretch>
                  <a:fillRect l="-3395" r="-4012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Up Arrow 31"/>
          <p:cNvSpPr/>
          <p:nvPr/>
        </p:nvSpPr>
        <p:spPr>
          <a:xfrm>
            <a:off x="10477068" y="3724110"/>
            <a:ext cx="229226" cy="404462"/>
          </a:xfrm>
          <a:prstGeom prst="upArrow">
            <a:avLst>
              <a:gd name="adj1" fmla="val 57248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35" name="Group 34"/>
          <p:cNvGrpSpPr/>
          <p:nvPr/>
        </p:nvGrpSpPr>
        <p:grpSpPr>
          <a:xfrm>
            <a:off x="1626604" y="4571421"/>
            <a:ext cx="4844887" cy="1218795"/>
            <a:chOff x="1721578" y="5824216"/>
            <a:chExt cx="4844887" cy="12187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5716552" y="6476563"/>
                  <a:ext cx="849913" cy="52302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𝐀𝐁𝐄</m:t>
                            </m:r>
                          </m:e>
                        </m:groupCh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6552" y="6476563"/>
                  <a:ext cx="849913" cy="52302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721578" y="5824216"/>
                  <a:ext cx="4167463" cy="1218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vi-VN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𝐀𝐃</m:t>
                          </m:r>
                          <m:r>
                            <a:rPr lang="vi-VN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vi-VN" sz="2400" dirty="0" smtClean="0">
                      <a:solidFill>
                        <a:schemeClr val="bg1"/>
                      </a:solidFill>
                    </a:rPr>
                    <a:t>là góc tạo bởi tia tiếp tuyến và dây cung chắn cung      </a:t>
                  </a: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1578" y="5824216"/>
                  <a:ext cx="4167463" cy="121879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343" r="-14056" b="-5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74768" y="3296708"/>
                <a:ext cx="2742918" cy="1274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32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e>
                        </m:groupChr>
                        <m:r>
                          <a:rPr lang="vi-VN" sz="3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2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2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2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  <m:r>
                              <a:rPr lang="vi-VN" sz="32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𝐄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200" b="1" dirty="0"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2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768" y="3296708"/>
                <a:ext cx="2742918" cy="1274644"/>
              </a:xfrm>
              <a:prstGeom prst="rect">
                <a:avLst/>
              </a:prstGeom>
              <a:blipFill rotWithShape="0">
                <a:blip r:embed="rId11"/>
                <a:stretch>
                  <a:fillRect l="-5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9737" y="446529"/>
            <a:ext cx="4119488" cy="2727960"/>
          </a:xfrm>
          <a:prstGeom prst="rect">
            <a:avLst/>
          </a:prstGeom>
        </p:spPr>
      </p:pic>
      <p:sp>
        <p:nvSpPr>
          <p:cNvPr id="15" name="Arc 14"/>
          <p:cNvSpPr/>
          <p:nvPr/>
        </p:nvSpPr>
        <p:spPr>
          <a:xfrm rot="17444202">
            <a:off x="3235121" y="1825128"/>
            <a:ext cx="810305" cy="914400"/>
          </a:xfrm>
          <a:prstGeom prst="arc">
            <a:avLst>
              <a:gd name="adj1" fmla="val 16092780"/>
              <a:gd name="adj2" fmla="val 19373636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Arc 15"/>
          <p:cNvSpPr/>
          <p:nvPr/>
        </p:nvSpPr>
        <p:spPr>
          <a:xfrm rot="9115894">
            <a:off x="2972671" y="561863"/>
            <a:ext cx="425690" cy="636435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/>
          <p:cNvSpPr/>
          <p:nvPr/>
        </p:nvSpPr>
        <p:spPr>
          <a:xfrm>
            <a:off x="49518" y="26302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Bài 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296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20" grpId="0"/>
      <p:bldP spid="21" grpId="0"/>
      <p:bldP spid="24" grpId="0"/>
      <p:bldP spid="25" grpId="0" animBg="1"/>
      <p:bldP spid="26" grpId="0"/>
      <p:bldP spid="29" grpId="0" animBg="1"/>
      <p:bldP spid="30" grpId="0"/>
      <p:bldP spid="32" grpId="0" animBg="1"/>
      <p:bldP spid="34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07" y="109941"/>
            <a:ext cx="4389120" cy="2906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4269" y="2875319"/>
            <a:ext cx="3722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vi-VN" sz="2400" b="1" dirty="0" smtClean="0">
                <a:solidFill>
                  <a:srgbClr val="FFFF00"/>
                </a:solidFill>
              </a:rPr>
              <a:t>Chứng minh SA = SD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5041" y="3719326"/>
                <a:ext cx="6750850" cy="1125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𝐒𝐀𝐃</m:t>
                        </m:r>
                        <m:r>
                          <a:rPr lang="vi-VN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là góc tạo bởi tia tiếp tuyến và dây cung chắn       </a:t>
                </a:r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41" y="3719326"/>
                <a:ext cx="6750850" cy="1125116"/>
              </a:xfrm>
              <a:prstGeom prst="rect">
                <a:avLst/>
              </a:prstGeom>
              <a:blipFill rotWithShape="0">
                <a:blip r:embed="rId3"/>
                <a:stretch>
                  <a:fillRect l="-1174" b="-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56939" y="4352512"/>
                <a:ext cx="766555" cy="451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𝐀𝐁𝐄</m:t>
                          </m:r>
                        </m:e>
                      </m:groupCh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39" y="4352512"/>
                <a:ext cx="766555" cy="451342"/>
              </a:xfrm>
              <a:prstGeom prst="rect">
                <a:avLst/>
              </a:prstGeom>
              <a:blipFill rotWithShape="0">
                <a:blip r:embed="rId4"/>
                <a:stretch>
                  <a:fillRect t="-24324" r="-16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637" y="4934141"/>
                <a:ext cx="2407814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0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SAD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𝐁𝐄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7" y="4934141"/>
                <a:ext cx="2407814" cy="8060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35902" y="4952586"/>
                <a:ext cx="2334440" cy="1080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28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e>
                        </m:groupChr>
                        <m:r>
                          <a:rPr lang="vi-VN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28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28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28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  <m:r>
                              <a:rPr lang="vi-VN" sz="28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𝐄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2800" b="1" dirty="0"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28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902" y="4952586"/>
                <a:ext cx="2334440" cy="1080617"/>
              </a:xfrm>
              <a:prstGeom prst="rect">
                <a:avLst/>
              </a:prstGeom>
              <a:blipFill rotWithShape="0">
                <a:blip r:embed="rId6"/>
                <a:stretch>
                  <a:fillRect l="-5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8390" y="-7674"/>
                <a:ext cx="5829300" cy="1492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b="1" dirty="0" smtClean="0">
                    <a:solidFill>
                      <a:schemeClr val="bg1"/>
                    </a:solidFill>
                  </a:rPr>
                  <a:t>Xét (O)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𝐒𝐃𝐀</m:t>
                        </m:r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là góc có đỉnh ở bên trong đường tròn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b="1" dirty="0">
                    <a:solidFill>
                      <a:schemeClr val="bg1"/>
                    </a:solidFill>
                  </a:rPr>
                  <a:t>c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hắn cung AB và cung EC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390" y="-7674"/>
                <a:ext cx="5829300" cy="1492845"/>
              </a:xfrm>
              <a:prstGeom prst="rect">
                <a:avLst/>
              </a:prstGeom>
              <a:blipFill rotWithShape="0">
                <a:blip r:embed="rId7"/>
                <a:stretch>
                  <a:fillRect l="-1045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33591" y="1338594"/>
                <a:ext cx="4928948" cy="855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000" b="1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vi-VN" sz="2000" b="1" i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DA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0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30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0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vi-VN" sz="3000" b="1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e>
                        </m:groupChr>
                        <m:r>
                          <a:rPr lang="vi-VN" sz="3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vi-VN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  <m:r>
                          <a:rPr lang="vi-VN" sz="30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groupChr>
                          <m:groupChrPr>
                            <m:chr m:val="⏜"/>
                            <m:pos m:val="top"/>
                            <m:vertJc m:val="bot"/>
                            <m:ctrlPr>
                              <a:rPr lang="en-US" sz="3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vi-VN" sz="3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𝐄</m:t>
                            </m:r>
                            <m:r>
                              <a:rPr lang="vi-VN" sz="3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</m:groupChr>
                        <m:r>
                          <m:rPr>
                            <m:nor/>
                          </m:rPr>
                          <a:rPr lang="en-US" sz="30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vi-VN" sz="3000" b="1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591" y="1338594"/>
                <a:ext cx="4928948" cy="855747"/>
              </a:xfrm>
              <a:prstGeom prst="rect">
                <a:avLst/>
              </a:prstGeom>
              <a:blipFill rotWithShape="0">
                <a:blip r:embed="rId8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46520" y="2288045"/>
                <a:ext cx="5142469" cy="686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AE là tia phân giác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𝐁𝐀𝐂</m:t>
                        </m:r>
                      </m:e>
                    </m:acc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 ( GT)</a:t>
                </a:r>
              </a:p>
              <a:p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520" y="2288045"/>
                <a:ext cx="5142469" cy="686342"/>
              </a:xfrm>
              <a:prstGeom prst="rect">
                <a:avLst/>
              </a:prstGeom>
              <a:blipFill rotWithShape="0">
                <a:blip r:embed="rId9"/>
                <a:stretch>
                  <a:fillRect l="-1305" t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78390" y="2837901"/>
                <a:ext cx="1898790" cy="421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𝐁𝐀</m:t>
                          </m:r>
                          <m:r>
                            <m:rPr>
                              <m:nor/>
                            </m:rPr>
                            <a:rPr lang="en-US" sz="2000" b="1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e>
                      </m:acc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𝐂𝐀</m:t>
                          </m:r>
                          <m:r>
                            <m:rPr>
                              <m:nor/>
                            </m:rPr>
                            <a:rPr lang="en-US" sz="2000" b="1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e>
                      </m:acc>
                    </m:oMath>
                  </m:oMathPara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390" y="2837901"/>
                <a:ext cx="1898790" cy="421077"/>
              </a:xfrm>
              <a:prstGeom prst="rect">
                <a:avLst/>
              </a:prstGeom>
              <a:blipFill rotWithShape="0">
                <a:blip r:embed="rId10"/>
                <a:stretch>
                  <a:fillRect t="-7246" r="-6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32094" y="3327508"/>
                <a:ext cx="5050626" cy="798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4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𝐁𝐄</m:t>
                        </m:r>
                      </m:e>
                    </m:groupChr>
                    <m:r>
                      <a:rPr lang="en-US" sz="2400" b="1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4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4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𝐄𝐂</m:t>
                        </m:r>
                      </m:e>
                    </m:groupChr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(Các góc nội tiếp bằng nhau </a:t>
                </a:r>
              </a:p>
              <a:p>
                <a:pPr algn="ctr"/>
                <a:r>
                  <a:rPr lang="vi-VN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chắn các cung bằng nhau)</a:t>
                </a:r>
                <a:endPara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094" y="3327508"/>
                <a:ext cx="5050626" cy="798552"/>
              </a:xfrm>
              <a:prstGeom prst="rect">
                <a:avLst/>
              </a:prstGeom>
              <a:blipFill rotWithShape="0">
                <a:blip r:embed="rId11"/>
                <a:stretch>
                  <a:fillRect b="-11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788311" y="5181384"/>
            <a:ext cx="54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(1)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97373" y="3542764"/>
            <a:ext cx="54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(3)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09404" y="1574191"/>
            <a:ext cx="54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(2)</a:t>
            </a:r>
            <a:endParaRPr lang="en-US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55435" y="4194590"/>
                <a:ext cx="39528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rgbClr val="FFFF00"/>
                    </a:solidFill>
                  </a:rPr>
                  <a:t>Từ (1) (2) (3)</a:t>
                </a:r>
                <a14:m>
                  <m:oMath xmlns:m="http://schemas.openxmlformats.org/officeDocument/2006/math">
                    <m:r>
                      <a:rPr lang="vi-VN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435" y="4194590"/>
                <a:ext cx="3952875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1698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33591" y="4670553"/>
                <a:ext cx="2597968" cy="442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𝐒𝐀𝐃</m:t>
                        </m:r>
                      </m:e>
                    </m:acc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2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𝐒𝐃𝐀</m:t>
                        </m:r>
                      </m:e>
                    </m:acc>
                  </m:oMath>
                </a14:m>
                <a:endParaRPr lang="en-US" sz="2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591" y="4670553"/>
                <a:ext cx="2597968" cy="442301"/>
              </a:xfrm>
              <a:prstGeom prst="rect">
                <a:avLst/>
              </a:prstGeom>
              <a:blipFill rotWithShape="0">
                <a:blip r:embed="rId13"/>
                <a:stretch>
                  <a:fillRect t="-6849" r="-30679" b="-27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68859" y="5181384"/>
                <a:ext cx="4012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𝜟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𝐀𝐒𝐃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𝐭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</m:t>
                    </m:r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 ( DHNB)</a:t>
                </a:r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859" y="5181384"/>
                <a:ext cx="4012400" cy="430887"/>
              </a:xfrm>
              <a:prstGeom prst="rect">
                <a:avLst/>
              </a:prstGeom>
              <a:blipFill rotWithShape="0">
                <a:blip r:embed="rId14"/>
                <a:stretch>
                  <a:fillRect t="-11268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502277" y="5787416"/>
                <a:ext cx="420737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vi-VN" sz="2200" b="1" dirty="0" smtClean="0">
                    <a:solidFill>
                      <a:schemeClr val="bg1"/>
                    </a:solidFill>
                  </a:rPr>
                  <a:t>SA </a:t>
                </a:r>
                <a:r>
                  <a:rPr lang="vi-VN" sz="22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SD ( ĐN tam giác cân) </a:t>
                </a:r>
              </a:p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( ĐPCM)</a:t>
                </a:r>
                <a:endParaRPr lang="vi-VN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277" y="5787416"/>
                <a:ext cx="4207370" cy="769441"/>
              </a:xfrm>
              <a:prstGeom prst="rect">
                <a:avLst/>
              </a:prstGeom>
              <a:blipFill rotWithShape="0">
                <a:blip r:embed="rId15"/>
                <a:stretch>
                  <a:fillRect l="-1884" t="-3937" r="-1014" b="-15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04269" y="3373977"/>
            <a:ext cx="132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Xét (O)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52745" y="246474"/>
            <a:ext cx="3722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vi-VN" sz="2400" b="1" dirty="0" smtClean="0">
                <a:solidFill>
                  <a:srgbClr val="FFFF00"/>
                </a:solidFill>
              </a:rPr>
              <a:t>Chứng minh SA = SD </a:t>
            </a:r>
          </a:p>
        </p:txBody>
      </p:sp>
      <p:sp>
        <p:nvSpPr>
          <p:cNvPr id="6" name="Up Arrow 5"/>
          <p:cNvSpPr/>
          <p:nvPr/>
        </p:nvSpPr>
        <p:spPr>
          <a:xfrm>
            <a:off x="7881400" y="688363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53360" y="1073679"/>
                <a:ext cx="16560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𝜟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𝐀𝐒𝐃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𝐧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𝐭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𝐢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𝐒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360" y="1073679"/>
                <a:ext cx="165608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735" r="-32721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Up Arrow 7"/>
          <p:cNvSpPr/>
          <p:nvPr/>
        </p:nvSpPr>
        <p:spPr>
          <a:xfrm>
            <a:off x="7936380" y="1429029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10916" y="1921082"/>
                <a:ext cx="1935460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𝐒𝐀𝐃</m:t>
                        </m:r>
                      </m:e>
                    </m:acc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𝐒𝐃𝐀</m:t>
                        </m:r>
                      </m:e>
                    </m:acc>
                  </m:oMath>
                </a14:m>
                <a:endPara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916" y="1921082"/>
                <a:ext cx="1935460" cy="473976"/>
              </a:xfrm>
              <a:prstGeom prst="rect">
                <a:avLst/>
              </a:prstGeom>
              <a:blipFill rotWithShape="0">
                <a:blip r:embed="rId3"/>
                <a:stretch>
                  <a:fillRect t="-6410" b="-29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5951087" y="2403005"/>
            <a:ext cx="4998720" cy="1084277"/>
            <a:chOff x="5952745" y="2350219"/>
            <a:chExt cx="4998720" cy="1084277"/>
          </a:xfrm>
        </p:grpSpPr>
        <p:grpSp>
          <p:nvGrpSpPr>
            <p:cNvPr id="10" name="Group 9"/>
            <p:cNvGrpSpPr/>
            <p:nvPr/>
          </p:nvGrpSpPr>
          <p:grpSpPr>
            <a:xfrm>
              <a:off x="5952745" y="2350219"/>
              <a:ext cx="4998720" cy="1057907"/>
              <a:chOff x="7792385" y="1401272"/>
              <a:chExt cx="3067050" cy="1410541"/>
            </a:xfrm>
          </p:grpSpPr>
          <p:sp>
            <p:nvSpPr>
              <p:cNvPr id="11" name="Up Arrow Callout 10"/>
              <p:cNvSpPr/>
              <p:nvPr/>
            </p:nvSpPr>
            <p:spPr>
              <a:xfrm>
                <a:off x="7792385" y="1999994"/>
                <a:ext cx="3067050" cy="152400"/>
              </a:xfrm>
              <a:prstGeom prst="upArrowCallout">
                <a:avLst>
                  <a:gd name="adj1" fmla="val 25000"/>
                  <a:gd name="adj2" fmla="val 25000"/>
                  <a:gd name="adj3" fmla="val 25000"/>
                  <a:gd name="adj4" fmla="val 75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Up Arrow 11"/>
              <p:cNvSpPr/>
              <p:nvPr/>
            </p:nvSpPr>
            <p:spPr>
              <a:xfrm>
                <a:off x="9079386" y="1401272"/>
                <a:ext cx="140569" cy="546203"/>
              </a:xfrm>
              <a:prstGeom prst="up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Up Arrow 12"/>
              <p:cNvSpPr/>
              <p:nvPr/>
            </p:nvSpPr>
            <p:spPr>
              <a:xfrm>
                <a:off x="7805097" y="2198151"/>
                <a:ext cx="156469" cy="613662"/>
              </a:xfrm>
              <a:prstGeom prst="up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Up Arrow 13"/>
              <p:cNvSpPr/>
              <p:nvPr/>
            </p:nvSpPr>
            <p:spPr>
              <a:xfrm>
                <a:off x="10694826" y="2150272"/>
                <a:ext cx="164116" cy="466871"/>
              </a:xfrm>
              <a:prstGeom prst="upArrow">
                <a:avLst>
                  <a:gd name="adj1" fmla="val 50000"/>
                  <a:gd name="adj2" fmla="val 3990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22" name="Up Arrow 21"/>
            <p:cNvSpPr/>
            <p:nvPr/>
          </p:nvSpPr>
          <p:spPr>
            <a:xfrm>
              <a:off x="8137759" y="2974294"/>
              <a:ext cx="254401" cy="460202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01240" y="3495230"/>
                <a:ext cx="2712874" cy="85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vi-VN" sz="24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</m:acc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vi-V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4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acc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vi-VN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240" y="3495230"/>
                <a:ext cx="2712874" cy="854273"/>
              </a:xfrm>
              <a:prstGeom prst="rect">
                <a:avLst/>
              </a:prstGeom>
              <a:blipFill rotWithShape="0">
                <a:blip r:embed="rId4"/>
                <a:stretch>
                  <a:fillRect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318935" y="3434496"/>
            <a:ext cx="2013858" cy="633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628763" y="3656659"/>
                <a:ext cx="2698495" cy="4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𝐒𝐀𝐃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</m:e>
                            <m:sub>
                              <m:r>
                                <a:rPr lang="vi-VN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</m:e>
                            <m:sub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763" y="3656659"/>
                <a:ext cx="2698495" cy="4739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146376" y="3384974"/>
                <a:ext cx="3045624" cy="760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𝐃𝐀</m:t>
                          </m:r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</m:e>
                            <m:sub>
                              <m:r>
                                <a:rPr lang="vi-VN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vi-VN" sz="24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vi-VN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vi-VN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(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vi-VN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𝐒𝐃𝐀</m:t>
                        </m:r>
                      </m:e>
                    </m:acc>
                  </m:oMath>
                </a14:m>
                <a:r>
                  <a:rPr lang="vi-VN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là góc ngoài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vi-VN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𝐀𝐃𝐂</m:t>
                    </m:r>
                  </m:oMath>
                </a14:m>
                <a:r>
                  <a:rPr lang="vi-VN" b="1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376" y="3384974"/>
                <a:ext cx="3045624" cy="760273"/>
              </a:xfrm>
              <a:prstGeom prst="rect">
                <a:avLst/>
              </a:prstGeom>
              <a:blipFill rotWithShape="0">
                <a:blip r:embed="rId6"/>
                <a:stretch>
                  <a:fillRect l="-1600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724400" y="71971"/>
            <a:ext cx="159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Cách 2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763" y="304788"/>
            <a:ext cx="4119488" cy="27279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304507" y="821951"/>
            <a:ext cx="25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99714" y="989296"/>
            <a:ext cx="25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56889" y="935179"/>
            <a:ext cx="25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30401" y="1736416"/>
            <a:ext cx="25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17444202">
            <a:off x="2608911" y="1618932"/>
            <a:ext cx="810305" cy="914400"/>
          </a:xfrm>
          <a:prstGeom prst="arc">
            <a:avLst>
              <a:gd name="adj1" fmla="val 15426175"/>
              <a:gd name="adj2" fmla="val 19373636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9115894">
            <a:off x="2187154" y="505154"/>
            <a:ext cx="673342" cy="821058"/>
          </a:xfrm>
          <a:prstGeom prst="arc">
            <a:avLst>
              <a:gd name="adj1" fmla="val 15572529"/>
              <a:gd name="adj2" fmla="val 1385236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23" grpId="0"/>
      <p:bldP spid="19" grpId="0"/>
      <p:bldP spid="24" grpId="0"/>
      <p:bldP spid="25" grpId="0"/>
      <p:bldP spid="27" grpId="0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95006" y="213945"/>
            <a:ext cx="2901756" cy="725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rgbClr val="FFFF00"/>
                </a:solidFill>
              </a:rPr>
              <a:t>b) SD</a:t>
            </a:r>
            <a:r>
              <a:rPr lang="vi-VN" sz="2400" b="1" baseline="30000" dirty="0" smtClean="0">
                <a:solidFill>
                  <a:srgbClr val="FFFF00"/>
                </a:solidFill>
              </a:rPr>
              <a:t>2</a:t>
            </a:r>
            <a:r>
              <a:rPr lang="vi-VN" sz="2400" b="1" dirty="0" smtClean="0">
                <a:solidFill>
                  <a:srgbClr val="FFFF00"/>
                </a:solidFill>
              </a:rPr>
              <a:t> = SB . SC   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67" y="114880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1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395006" y="939144"/>
            <a:ext cx="2559884" cy="811424"/>
            <a:chOff x="7792385" y="1535245"/>
            <a:chExt cx="3067050" cy="1081898"/>
          </a:xfrm>
        </p:grpSpPr>
        <p:sp>
          <p:nvSpPr>
            <p:cNvPr id="9" name="Up Arrow Callout 8"/>
            <p:cNvSpPr/>
            <p:nvPr/>
          </p:nvSpPr>
          <p:spPr>
            <a:xfrm>
              <a:off x="7792385" y="1999994"/>
              <a:ext cx="3067050" cy="15240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75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Up Arrow 9"/>
            <p:cNvSpPr/>
            <p:nvPr/>
          </p:nvSpPr>
          <p:spPr>
            <a:xfrm>
              <a:off x="9255625" y="1535245"/>
              <a:ext cx="286528" cy="473964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7792385" y="2167284"/>
              <a:ext cx="219435" cy="39736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10611630" y="2150273"/>
              <a:ext cx="247312" cy="466870"/>
            </a:xfrm>
            <a:prstGeom prst="upArrow">
              <a:avLst>
                <a:gd name="adj1" fmla="val 50000"/>
                <a:gd name="adj2" fmla="val 3990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79963" y="1985659"/>
            <a:ext cx="1478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SA = SD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84656" y="1985659"/>
            <a:ext cx="226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SA</a:t>
            </a:r>
            <a:r>
              <a:rPr lang="vi-VN" sz="2400" b="1" baseline="30000" dirty="0" smtClean="0">
                <a:solidFill>
                  <a:srgbClr val="FFFF00"/>
                </a:solidFill>
              </a:rPr>
              <a:t>2</a:t>
            </a:r>
            <a:r>
              <a:rPr lang="vi-VN" sz="2400" b="1" dirty="0" smtClean="0">
                <a:solidFill>
                  <a:srgbClr val="FFFF00"/>
                </a:solidFill>
              </a:rPr>
              <a:t> = SB . SC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8952937" y="2460631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50829" y="2853102"/>
                <a:ext cx="187554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𝐒𝐀</m:t>
                          </m:r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𝐒𝐂</m:t>
                          </m:r>
                        </m:den>
                      </m:f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𝐒𝐁</m:t>
                          </m:r>
                        </m:num>
                        <m:den>
                          <m:r>
                            <a:rPr lang="vi-VN" sz="24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𝐒𝐀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829" y="2853102"/>
                <a:ext cx="1875541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037" y="826409"/>
            <a:ext cx="4119488" cy="27279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8668" y="4084058"/>
                <a:ext cx="31988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𝐒𝐀𝐁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đồ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𝐧𝐠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𝐝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𝐧𝐠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∆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𝐒𝐂𝐀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668" y="4084058"/>
                <a:ext cx="3198841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571" r="-1524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Up Arrow 20"/>
          <p:cNvSpPr/>
          <p:nvPr/>
        </p:nvSpPr>
        <p:spPr>
          <a:xfrm>
            <a:off x="8988599" y="3639279"/>
            <a:ext cx="205152" cy="31825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20" grpId="0"/>
      <p:bldP spid="18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1345</Words>
  <Application>Microsoft Office PowerPoint</Application>
  <PresentationFormat>Widescreen</PresentationFormat>
  <Paragraphs>302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HONG VAN</dc:creator>
  <cp:lastModifiedBy>PHAM HONG VAN</cp:lastModifiedBy>
  <cp:revision>142</cp:revision>
  <dcterms:created xsi:type="dcterms:W3CDTF">2020-03-05T23:56:23Z</dcterms:created>
  <dcterms:modified xsi:type="dcterms:W3CDTF">2020-03-09T04:56:59Z</dcterms:modified>
</cp:coreProperties>
</file>